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.jpg" ContentType="image/jpeg"/>
  <Override PartName="/ppt/notesSlides/notesSlide7.xml" ContentType="application/vnd.openxmlformats-officedocument.presentationml.notesSlide+xml"/>
  <Override PartName="/ppt/media/image9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0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media/image11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2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4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22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image29.jpg" ContentType="image/jpeg"/>
  <Override PartName="/ppt/notesSlides/notesSlide49.xml" ContentType="application/vnd.openxmlformats-officedocument.presentationml.notesSlide+xml"/>
  <Override PartName="/ppt/media/image31.jpg" ContentType="image/jpeg"/>
  <Override PartName="/ppt/notesSlides/notesSlide50.xml" ContentType="application/vnd.openxmlformats-officedocument.presentationml.notesSlide+xml"/>
  <Override PartName="/ppt/media/image3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01" r:id="rId3"/>
    <p:sldId id="329" r:id="rId4"/>
    <p:sldId id="324" r:id="rId5"/>
    <p:sldId id="330" r:id="rId6"/>
    <p:sldId id="331" r:id="rId7"/>
    <p:sldId id="339" r:id="rId8"/>
    <p:sldId id="332" r:id="rId9"/>
    <p:sldId id="340" r:id="rId10"/>
    <p:sldId id="333" r:id="rId11"/>
    <p:sldId id="338" r:id="rId12"/>
    <p:sldId id="337" r:id="rId13"/>
    <p:sldId id="308" r:id="rId14"/>
    <p:sldId id="310" r:id="rId15"/>
    <p:sldId id="327" r:id="rId16"/>
    <p:sldId id="325" r:id="rId17"/>
    <p:sldId id="334" r:id="rId18"/>
    <p:sldId id="326" r:id="rId19"/>
    <p:sldId id="348" r:id="rId20"/>
    <p:sldId id="335" r:id="rId21"/>
    <p:sldId id="336" r:id="rId22"/>
    <p:sldId id="320" r:id="rId23"/>
    <p:sldId id="347" r:id="rId24"/>
    <p:sldId id="349" r:id="rId25"/>
    <p:sldId id="395" r:id="rId26"/>
    <p:sldId id="350" r:id="rId27"/>
    <p:sldId id="321" r:id="rId28"/>
    <p:sldId id="302" r:id="rId29"/>
    <p:sldId id="323" r:id="rId30"/>
    <p:sldId id="341" r:id="rId31"/>
    <p:sldId id="311" r:id="rId32"/>
    <p:sldId id="346" r:id="rId33"/>
    <p:sldId id="344" r:id="rId34"/>
    <p:sldId id="345" r:id="rId35"/>
    <p:sldId id="343" r:id="rId36"/>
    <p:sldId id="351" r:id="rId37"/>
    <p:sldId id="309" r:id="rId38"/>
    <p:sldId id="352" r:id="rId39"/>
    <p:sldId id="353" r:id="rId40"/>
    <p:sldId id="354" r:id="rId41"/>
    <p:sldId id="355" r:id="rId42"/>
    <p:sldId id="356" r:id="rId43"/>
    <p:sldId id="357" r:id="rId44"/>
    <p:sldId id="389" r:id="rId45"/>
    <p:sldId id="358" r:id="rId46"/>
    <p:sldId id="391" r:id="rId47"/>
    <p:sldId id="394" r:id="rId48"/>
    <p:sldId id="262" r:id="rId49"/>
    <p:sldId id="379" r:id="rId50"/>
    <p:sldId id="300" r:id="rId51"/>
    <p:sldId id="322" r:id="rId52"/>
    <p:sldId id="303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2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  <p15:guide id="3" pos="5504">
          <p15:clr>
            <a:srgbClr val="A4A3A4"/>
          </p15:clr>
        </p15:guide>
        <p15:guide id="4" pos="3016" userDrawn="1">
          <p15:clr>
            <a:srgbClr val="A4A3A4"/>
          </p15:clr>
        </p15:guide>
        <p15:guide id="5" pos="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39"/>
    <a:srgbClr val="0D6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1602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590" y="115"/>
      </p:cViewPr>
      <p:guideLst>
        <p:guide orient="horz" pos="282"/>
        <p:guide orient="horz" pos="1620"/>
        <p:guide pos="5504"/>
        <p:guide pos="3016"/>
        <p:guide pos="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63DF4E-968E-4FF9-97B6-A4D2D4B73FC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2AEE1AA-3DF5-4026-BE30-5D617E4E470A}">
      <dgm:prSet phldrT="[Text]"/>
      <dgm:spPr/>
      <dgm:t>
        <a:bodyPr/>
        <a:lstStyle/>
        <a:p>
          <a:r>
            <a:rPr lang="ru-RU" dirty="0"/>
            <a:t>Бытие</a:t>
          </a:r>
        </a:p>
      </dgm:t>
    </dgm:pt>
    <dgm:pt modelId="{38C7EA95-6185-4E17-93BB-61AD1BD8AC5D}" type="parTrans" cxnId="{44BCB086-6277-4380-B403-8BB338B4806E}">
      <dgm:prSet/>
      <dgm:spPr/>
      <dgm:t>
        <a:bodyPr/>
        <a:lstStyle/>
        <a:p>
          <a:endParaRPr lang="ru-RU"/>
        </a:p>
      </dgm:t>
    </dgm:pt>
    <dgm:pt modelId="{19E4EC3F-98CF-4E7A-A510-D6D71CACC4C6}" type="sibTrans" cxnId="{44BCB086-6277-4380-B403-8BB338B4806E}">
      <dgm:prSet/>
      <dgm:spPr/>
      <dgm:t>
        <a:bodyPr/>
        <a:lstStyle/>
        <a:p>
          <a:endParaRPr lang="ru-RU"/>
        </a:p>
      </dgm:t>
    </dgm:pt>
    <dgm:pt modelId="{C129B5E9-CF06-40C8-9C93-467EBF3BA7C5}">
      <dgm:prSet phldrT="[Text]"/>
      <dgm:spPr/>
      <dgm:t>
        <a:bodyPr/>
        <a:lstStyle/>
        <a:p>
          <a:r>
            <a:rPr lang="ru-RU" dirty="0"/>
            <a:t>Естественных объектов и процессов</a:t>
          </a:r>
        </a:p>
      </dgm:t>
    </dgm:pt>
    <dgm:pt modelId="{9138760E-7987-4C4D-86B1-976FA6BCAB78}" type="parTrans" cxnId="{72DDC6DC-848B-4023-9F0D-1B0DA398C78F}">
      <dgm:prSet/>
      <dgm:spPr/>
      <dgm:t>
        <a:bodyPr/>
        <a:lstStyle/>
        <a:p>
          <a:endParaRPr lang="ru-RU"/>
        </a:p>
      </dgm:t>
    </dgm:pt>
    <dgm:pt modelId="{EE34064B-9E65-452B-858E-2F9DACA9E46C}" type="sibTrans" cxnId="{72DDC6DC-848B-4023-9F0D-1B0DA398C78F}">
      <dgm:prSet/>
      <dgm:spPr/>
      <dgm:t>
        <a:bodyPr/>
        <a:lstStyle/>
        <a:p>
          <a:endParaRPr lang="ru-RU"/>
        </a:p>
      </dgm:t>
    </dgm:pt>
    <dgm:pt modelId="{1B4D49EB-3686-4A0E-ABCF-9EAB1D566B16}">
      <dgm:prSet phldrT="[Text]"/>
      <dgm:spPr/>
      <dgm:t>
        <a:bodyPr/>
        <a:lstStyle/>
        <a:p>
          <a:r>
            <a:rPr lang="ru-RU" dirty="0"/>
            <a:t>Социальных групп, процессов и отношений</a:t>
          </a:r>
        </a:p>
      </dgm:t>
    </dgm:pt>
    <dgm:pt modelId="{C14E9AF4-711F-40A4-92CC-FF0F3DA76D36}" type="parTrans" cxnId="{3187FDCC-82AA-4566-8314-D3F1F5DA1A89}">
      <dgm:prSet/>
      <dgm:spPr/>
      <dgm:t>
        <a:bodyPr/>
        <a:lstStyle/>
        <a:p>
          <a:endParaRPr lang="ru-RU"/>
        </a:p>
      </dgm:t>
    </dgm:pt>
    <dgm:pt modelId="{D444B79A-36D6-4ABB-B79F-91ECC7E66CD8}" type="sibTrans" cxnId="{3187FDCC-82AA-4566-8314-D3F1F5DA1A89}">
      <dgm:prSet/>
      <dgm:spPr/>
      <dgm:t>
        <a:bodyPr/>
        <a:lstStyle/>
        <a:p>
          <a:endParaRPr lang="ru-RU"/>
        </a:p>
      </dgm:t>
    </dgm:pt>
    <dgm:pt modelId="{1C9269C8-020A-4989-A1DE-F4ED8F137343}">
      <dgm:prSet phldrT="[Text]"/>
      <dgm:spPr/>
      <dgm:t>
        <a:bodyPr/>
        <a:lstStyle/>
        <a:p>
          <a:r>
            <a:rPr lang="ru-RU" dirty="0"/>
            <a:t>Духовных процессов связанных с деятельностью сознания человека</a:t>
          </a:r>
        </a:p>
      </dgm:t>
    </dgm:pt>
    <dgm:pt modelId="{3260F883-28DF-4E7F-B851-CC65B449056C}" type="parTrans" cxnId="{187442AE-3FC8-4A72-8D00-2CA5AEAF9DF2}">
      <dgm:prSet/>
      <dgm:spPr/>
      <dgm:t>
        <a:bodyPr/>
        <a:lstStyle/>
        <a:p>
          <a:endParaRPr lang="ru-RU"/>
        </a:p>
      </dgm:t>
    </dgm:pt>
    <dgm:pt modelId="{63D7668F-56EC-46A7-A9B1-D54824AA7A1C}" type="sibTrans" cxnId="{187442AE-3FC8-4A72-8D00-2CA5AEAF9DF2}">
      <dgm:prSet/>
      <dgm:spPr/>
      <dgm:t>
        <a:bodyPr/>
        <a:lstStyle/>
        <a:p>
          <a:endParaRPr lang="ru-RU"/>
        </a:p>
      </dgm:t>
    </dgm:pt>
    <dgm:pt modelId="{C3F110B9-3B11-4410-A181-03C0CA057D49}">
      <dgm:prSet/>
      <dgm:spPr/>
      <dgm:t>
        <a:bodyPr/>
        <a:lstStyle/>
        <a:p>
          <a:r>
            <a:rPr lang="ru-RU" baseline="0" dirty="0"/>
            <a:t>Искусственных объектов и процессов, техника</a:t>
          </a:r>
        </a:p>
      </dgm:t>
    </dgm:pt>
    <dgm:pt modelId="{68FCA52E-B9B3-4D9B-9033-7AC594693103}" type="parTrans" cxnId="{B1A78B7E-17FC-4B8F-A0FB-E6CE56C21F4B}">
      <dgm:prSet/>
      <dgm:spPr/>
      <dgm:t>
        <a:bodyPr/>
        <a:lstStyle/>
        <a:p>
          <a:endParaRPr lang="ru-RU"/>
        </a:p>
      </dgm:t>
    </dgm:pt>
    <dgm:pt modelId="{6EFF618D-22A0-4576-9159-77000E80DF9B}" type="sibTrans" cxnId="{B1A78B7E-17FC-4B8F-A0FB-E6CE56C21F4B}">
      <dgm:prSet/>
      <dgm:spPr/>
      <dgm:t>
        <a:bodyPr/>
        <a:lstStyle/>
        <a:p>
          <a:endParaRPr lang="ru-RU"/>
        </a:p>
      </dgm:t>
    </dgm:pt>
    <dgm:pt modelId="{6BCBB360-9387-475F-BB10-FEEE9C628D6D}" type="pres">
      <dgm:prSet presAssocID="{3E63DF4E-968E-4FF9-97B6-A4D2D4B73FC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3CE5395-4C0E-43D4-B3EF-4F41CF5116FA}" type="pres">
      <dgm:prSet presAssocID="{D2AEE1AA-3DF5-4026-BE30-5D617E4E470A}" presName="root1" presStyleCnt="0"/>
      <dgm:spPr/>
    </dgm:pt>
    <dgm:pt modelId="{42210A79-68A3-4EEE-97CA-24DB631BE873}" type="pres">
      <dgm:prSet presAssocID="{D2AEE1AA-3DF5-4026-BE30-5D617E4E470A}" presName="LevelOneTextNode" presStyleLbl="node0" presStyleIdx="0" presStyleCnt="1">
        <dgm:presLayoutVars>
          <dgm:chPref val="3"/>
        </dgm:presLayoutVars>
      </dgm:prSet>
      <dgm:spPr/>
    </dgm:pt>
    <dgm:pt modelId="{FDE3BD8E-9AD9-4BEE-923B-8F2DDC4491B6}" type="pres">
      <dgm:prSet presAssocID="{D2AEE1AA-3DF5-4026-BE30-5D617E4E470A}" presName="level2hierChild" presStyleCnt="0"/>
      <dgm:spPr/>
    </dgm:pt>
    <dgm:pt modelId="{4CB21B09-BFC7-4620-89F8-A294789775BA}" type="pres">
      <dgm:prSet presAssocID="{9138760E-7987-4C4D-86B1-976FA6BCAB78}" presName="conn2-1" presStyleLbl="parChTrans1D2" presStyleIdx="0" presStyleCnt="4"/>
      <dgm:spPr/>
    </dgm:pt>
    <dgm:pt modelId="{6457D1A8-80E2-4F0F-8502-624A0B797F1B}" type="pres">
      <dgm:prSet presAssocID="{9138760E-7987-4C4D-86B1-976FA6BCAB78}" presName="connTx" presStyleLbl="parChTrans1D2" presStyleIdx="0" presStyleCnt="4"/>
      <dgm:spPr/>
    </dgm:pt>
    <dgm:pt modelId="{FE06645C-9359-4FF3-8064-8F1AF4F75421}" type="pres">
      <dgm:prSet presAssocID="{C129B5E9-CF06-40C8-9C93-467EBF3BA7C5}" presName="root2" presStyleCnt="0"/>
      <dgm:spPr/>
    </dgm:pt>
    <dgm:pt modelId="{B9A7C52F-829E-453E-8CAD-2740089C20E5}" type="pres">
      <dgm:prSet presAssocID="{C129B5E9-CF06-40C8-9C93-467EBF3BA7C5}" presName="LevelTwoTextNode" presStyleLbl="node2" presStyleIdx="0" presStyleCnt="4" custScaleX="127292">
        <dgm:presLayoutVars>
          <dgm:chPref val="3"/>
        </dgm:presLayoutVars>
      </dgm:prSet>
      <dgm:spPr/>
    </dgm:pt>
    <dgm:pt modelId="{E7A8E8E1-5EE4-4F2D-B587-54985ED497BD}" type="pres">
      <dgm:prSet presAssocID="{C129B5E9-CF06-40C8-9C93-467EBF3BA7C5}" presName="level3hierChild" presStyleCnt="0"/>
      <dgm:spPr/>
    </dgm:pt>
    <dgm:pt modelId="{D1C4A765-FB1C-4748-A9E3-FC8F69147CFE}" type="pres">
      <dgm:prSet presAssocID="{C14E9AF4-711F-40A4-92CC-FF0F3DA76D36}" presName="conn2-1" presStyleLbl="parChTrans1D2" presStyleIdx="1" presStyleCnt="4"/>
      <dgm:spPr/>
    </dgm:pt>
    <dgm:pt modelId="{5C483FE5-1D5F-4C64-8CA7-1D200B368B9F}" type="pres">
      <dgm:prSet presAssocID="{C14E9AF4-711F-40A4-92CC-FF0F3DA76D36}" presName="connTx" presStyleLbl="parChTrans1D2" presStyleIdx="1" presStyleCnt="4"/>
      <dgm:spPr/>
    </dgm:pt>
    <dgm:pt modelId="{1F0D702C-73B5-4286-96C3-0972E8B2AA73}" type="pres">
      <dgm:prSet presAssocID="{1B4D49EB-3686-4A0E-ABCF-9EAB1D566B16}" presName="root2" presStyleCnt="0"/>
      <dgm:spPr/>
    </dgm:pt>
    <dgm:pt modelId="{534A71A0-E38E-47D6-A437-6BE3488166CB}" type="pres">
      <dgm:prSet presAssocID="{1B4D49EB-3686-4A0E-ABCF-9EAB1D566B16}" presName="LevelTwoTextNode" presStyleLbl="node2" presStyleIdx="1" presStyleCnt="4" custScaleX="129432">
        <dgm:presLayoutVars>
          <dgm:chPref val="3"/>
        </dgm:presLayoutVars>
      </dgm:prSet>
      <dgm:spPr/>
    </dgm:pt>
    <dgm:pt modelId="{4182F905-9CBC-4AD1-81E6-80053A49EED1}" type="pres">
      <dgm:prSet presAssocID="{1B4D49EB-3686-4A0E-ABCF-9EAB1D566B16}" presName="level3hierChild" presStyleCnt="0"/>
      <dgm:spPr/>
    </dgm:pt>
    <dgm:pt modelId="{0E74C038-2FD1-494D-BB45-467AC06290A6}" type="pres">
      <dgm:prSet presAssocID="{3260F883-28DF-4E7F-B851-CC65B449056C}" presName="conn2-1" presStyleLbl="parChTrans1D2" presStyleIdx="2" presStyleCnt="4"/>
      <dgm:spPr/>
    </dgm:pt>
    <dgm:pt modelId="{4026D205-C448-40DA-A0F7-50CE1EA4CCFA}" type="pres">
      <dgm:prSet presAssocID="{3260F883-28DF-4E7F-B851-CC65B449056C}" presName="connTx" presStyleLbl="parChTrans1D2" presStyleIdx="2" presStyleCnt="4"/>
      <dgm:spPr/>
    </dgm:pt>
    <dgm:pt modelId="{0A30789F-5DFF-4EDF-A8CF-67E75E1F0002}" type="pres">
      <dgm:prSet presAssocID="{1C9269C8-020A-4989-A1DE-F4ED8F137343}" presName="root2" presStyleCnt="0"/>
      <dgm:spPr/>
    </dgm:pt>
    <dgm:pt modelId="{C2084059-1939-43D2-B854-9A8B1EB4B7F9}" type="pres">
      <dgm:prSet presAssocID="{1C9269C8-020A-4989-A1DE-F4ED8F137343}" presName="LevelTwoTextNode" presStyleLbl="node2" presStyleIdx="2" presStyleCnt="4" custScaleX="128005">
        <dgm:presLayoutVars>
          <dgm:chPref val="3"/>
        </dgm:presLayoutVars>
      </dgm:prSet>
      <dgm:spPr>
        <a:prstGeom prst="rect">
          <a:avLst/>
        </a:prstGeom>
      </dgm:spPr>
    </dgm:pt>
    <dgm:pt modelId="{CDD28014-3C24-4E94-8CFB-3222A4682D9F}" type="pres">
      <dgm:prSet presAssocID="{1C9269C8-020A-4989-A1DE-F4ED8F137343}" presName="level3hierChild" presStyleCnt="0"/>
      <dgm:spPr/>
    </dgm:pt>
    <dgm:pt modelId="{DC8CD906-C67A-4F94-91B6-8A28383C0110}" type="pres">
      <dgm:prSet presAssocID="{68FCA52E-B9B3-4D9B-9033-7AC594693103}" presName="conn2-1" presStyleLbl="parChTrans1D2" presStyleIdx="3" presStyleCnt="4"/>
      <dgm:spPr/>
    </dgm:pt>
    <dgm:pt modelId="{7059BFAB-CDDF-4B10-BE69-67666118E1E6}" type="pres">
      <dgm:prSet presAssocID="{68FCA52E-B9B3-4D9B-9033-7AC594693103}" presName="connTx" presStyleLbl="parChTrans1D2" presStyleIdx="3" presStyleCnt="4"/>
      <dgm:spPr/>
    </dgm:pt>
    <dgm:pt modelId="{E2ED3330-B213-4F2D-8B90-0F06C9DBAF0F}" type="pres">
      <dgm:prSet presAssocID="{C3F110B9-3B11-4410-A181-03C0CA057D49}" presName="root2" presStyleCnt="0"/>
      <dgm:spPr/>
    </dgm:pt>
    <dgm:pt modelId="{E57E5314-4D9D-48FB-8AAF-E4D891C4BA98}" type="pres">
      <dgm:prSet presAssocID="{C3F110B9-3B11-4410-A181-03C0CA057D49}" presName="LevelTwoTextNode" presStyleLbl="node2" presStyleIdx="3" presStyleCnt="4" custScaleX="128005">
        <dgm:presLayoutVars>
          <dgm:chPref val="3"/>
        </dgm:presLayoutVars>
      </dgm:prSet>
      <dgm:spPr/>
    </dgm:pt>
    <dgm:pt modelId="{14946FFE-6BF4-4265-A40D-95417656E128}" type="pres">
      <dgm:prSet presAssocID="{C3F110B9-3B11-4410-A181-03C0CA057D49}" presName="level3hierChild" presStyleCnt="0"/>
      <dgm:spPr/>
    </dgm:pt>
  </dgm:ptLst>
  <dgm:cxnLst>
    <dgm:cxn modelId="{646F900D-FD93-4B45-8603-395A81C528B1}" type="presOf" srcId="{3E63DF4E-968E-4FF9-97B6-A4D2D4B73FC4}" destId="{6BCBB360-9387-475F-BB10-FEEE9C628D6D}" srcOrd="0" destOrd="0" presId="urn:microsoft.com/office/officeart/2008/layout/HorizontalMultiLevelHierarchy"/>
    <dgm:cxn modelId="{BBB63221-B53B-4D3B-AEA4-234C2326F232}" type="presOf" srcId="{68FCA52E-B9B3-4D9B-9033-7AC594693103}" destId="{DC8CD906-C67A-4F94-91B6-8A28383C0110}" srcOrd="0" destOrd="0" presId="urn:microsoft.com/office/officeart/2008/layout/HorizontalMultiLevelHierarchy"/>
    <dgm:cxn modelId="{10B0D42E-53FA-4680-9722-3D29F5A79915}" type="presOf" srcId="{C3F110B9-3B11-4410-A181-03C0CA057D49}" destId="{E57E5314-4D9D-48FB-8AAF-E4D891C4BA98}" srcOrd="0" destOrd="0" presId="urn:microsoft.com/office/officeart/2008/layout/HorizontalMultiLevelHierarchy"/>
    <dgm:cxn modelId="{A78FEC32-44EE-4191-B8E5-AC3EF9781763}" type="presOf" srcId="{9138760E-7987-4C4D-86B1-976FA6BCAB78}" destId="{4CB21B09-BFC7-4620-89F8-A294789775BA}" srcOrd="0" destOrd="0" presId="urn:microsoft.com/office/officeart/2008/layout/HorizontalMultiLevelHierarchy"/>
    <dgm:cxn modelId="{3F50C635-B3CC-472C-9050-95056238FC7B}" type="presOf" srcId="{C129B5E9-CF06-40C8-9C93-467EBF3BA7C5}" destId="{B9A7C52F-829E-453E-8CAD-2740089C20E5}" srcOrd="0" destOrd="0" presId="urn:microsoft.com/office/officeart/2008/layout/HorizontalMultiLevelHierarchy"/>
    <dgm:cxn modelId="{6D314E4A-497D-4EC6-9171-E49F7BAA589E}" type="presOf" srcId="{1C9269C8-020A-4989-A1DE-F4ED8F137343}" destId="{C2084059-1939-43D2-B854-9A8B1EB4B7F9}" srcOrd="0" destOrd="0" presId="urn:microsoft.com/office/officeart/2008/layout/HorizontalMultiLevelHierarchy"/>
    <dgm:cxn modelId="{B1A78B7E-17FC-4B8F-A0FB-E6CE56C21F4B}" srcId="{D2AEE1AA-3DF5-4026-BE30-5D617E4E470A}" destId="{C3F110B9-3B11-4410-A181-03C0CA057D49}" srcOrd="3" destOrd="0" parTransId="{68FCA52E-B9B3-4D9B-9033-7AC594693103}" sibTransId="{6EFF618D-22A0-4576-9159-77000E80DF9B}"/>
    <dgm:cxn modelId="{959CE482-B136-4CE9-AE71-0163C9A82E66}" type="presOf" srcId="{C14E9AF4-711F-40A4-92CC-FF0F3DA76D36}" destId="{D1C4A765-FB1C-4748-A9E3-FC8F69147CFE}" srcOrd="0" destOrd="0" presId="urn:microsoft.com/office/officeart/2008/layout/HorizontalMultiLevelHierarchy"/>
    <dgm:cxn modelId="{44BCB086-6277-4380-B403-8BB338B4806E}" srcId="{3E63DF4E-968E-4FF9-97B6-A4D2D4B73FC4}" destId="{D2AEE1AA-3DF5-4026-BE30-5D617E4E470A}" srcOrd="0" destOrd="0" parTransId="{38C7EA95-6185-4E17-93BB-61AD1BD8AC5D}" sibTransId="{19E4EC3F-98CF-4E7A-A510-D6D71CACC4C6}"/>
    <dgm:cxn modelId="{5B6DD4A4-BC51-48BB-BBD6-2FF707A887F1}" type="presOf" srcId="{C14E9AF4-711F-40A4-92CC-FF0F3DA76D36}" destId="{5C483FE5-1D5F-4C64-8CA7-1D200B368B9F}" srcOrd="1" destOrd="0" presId="urn:microsoft.com/office/officeart/2008/layout/HorizontalMultiLevelHierarchy"/>
    <dgm:cxn modelId="{8BE8DFA7-19DA-45A9-9A47-CAA495294934}" type="presOf" srcId="{D2AEE1AA-3DF5-4026-BE30-5D617E4E470A}" destId="{42210A79-68A3-4EEE-97CA-24DB631BE873}" srcOrd="0" destOrd="0" presId="urn:microsoft.com/office/officeart/2008/layout/HorizontalMultiLevelHierarchy"/>
    <dgm:cxn modelId="{187442AE-3FC8-4A72-8D00-2CA5AEAF9DF2}" srcId="{D2AEE1AA-3DF5-4026-BE30-5D617E4E470A}" destId="{1C9269C8-020A-4989-A1DE-F4ED8F137343}" srcOrd="2" destOrd="0" parTransId="{3260F883-28DF-4E7F-B851-CC65B449056C}" sibTransId="{63D7668F-56EC-46A7-A9B1-D54824AA7A1C}"/>
    <dgm:cxn modelId="{3187FDCC-82AA-4566-8314-D3F1F5DA1A89}" srcId="{D2AEE1AA-3DF5-4026-BE30-5D617E4E470A}" destId="{1B4D49EB-3686-4A0E-ABCF-9EAB1D566B16}" srcOrd="1" destOrd="0" parTransId="{C14E9AF4-711F-40A4-92CC-FF0F3DA76D36}" sibTransId="{D444B79A-36D6-4ABB-B79F-91ECC7E66CD8}"/>
    <dgm:cxn modelId="{7695E1CF-8C8E-4E4B-8292-6D76AE042C0E}" type="presOf" srcId="{9138760E-7987-4C4D-86B1-976FA6BCAB78}" destId="{6457D1A8-80E2-4F0F-8502-624A0B797F1B}" srcOrd="1" destOrd="0" presId="urn:microsoft.com/office/officeart/2008/layout/HorizontalMultiLevelHierarchy"/>
    <dgm:cxn modelId="{3CAF6BD6-D046-46B1-87C3-0932284CCDAD}" type="presOf" srcId="{3260F883-28DF-4E7F-B851-CC65B449056C}" destId="{4026D205-C448-40DA-A0F7-50CE1EA4CCFA}" srcOrd="1" destOrd="0" presId="urn:microsoft.com/office/officeart/2008/layout/HorizontalMultiLevelHierarchy"/>
    <dgm:cxn modelId="{7B7001DA-F295-4EDF-A349-0E0F4F1C918C}" type="presOf" srcId="{1B4D49EB-3686-4A0E-ABCF-9EAB1D566B16}" destId="{534A71A0-E38E-47D6-A437-6BE3488166CB}" srcOrd="0" destOrd="0" presId="urn:microsoft.com/office/officeart/2008/layout/HorizontalMultiLevelHierarchy"/>
    <dgm:cxn modelId="{72DDC6DC-848B-4023-9F0D-1B0DA398C78F}" srcId="{D2AEE1AA-3DF5-4026-BE30-5D617E4E470A}" destId="{C129B5E9-CF06-40C8-9C93-467EBF3BA7C5}" srcOrd="0" destOrd="0" parTransId="{9138760E-7987-4C4D-86B1-976FA6BCAB78}" sibTransId="{EE34064B-9E65-452B-858E-2F9DACA9E46C}"/>
    <dgm:cxn modelId="{E11F3EDE-CC5F-4325-B0A2-52F39CB9890F}" type="presOf" srcId="{68FCA52E-B9B3-4D9B-9033-7AC594693103}" destId="{7059BFAB-CDDF-4B10-BE69-67666118E1E6}" srcOrd="1" destOrd="0" presId="urn:microsoft.com/office/officeart/2008/layout/HorizontalMultiLevelHierarchy"/>
    <dgm:cxn modelId="{ED11B2E0-A0A1-4D59-B180-DCCEDC358485}" type="presOf" srcId="{3260F883-28DF-4E7F-B851-CC65B449056C}" destId="{0E74C038-2FD1-494D-BB45-467AC06290A6}" srcOrd="0" destOrd="0" presId="urn:microsoft.com/office/officeart/2008/layout/HorizontalMultiLevelHierarchy"/>
    <dgm:cxn modelId="{FBBCF67C-4CFC-41DC-AE8F-D775AA3228D0}" type="presParOf" srcId="{6BCBB360-9387-475F-BB10-FEEE9C628D6D}" destId="{A3CE5395-4C0E-43D4-B3EF-4F41CF5116FA}" srcOrd="0" destOrd="0" presId="urn:microsoft.com/office/officeart/2008/layout/HorizontalMultiLevelHierarchy"/>
    <dgm:cxn modelId="{265038BA-C95E-4191-A7A8-BDF6DF1F38D3}" type="presParOf" srcId="{A3CE5395-4C0E-43D4-B3EF-4F41CF5116FA}" destId="{42210A79-68A3-4EEE-97CA-24DB631BE873}" srcOrd="0" destOrd="0" presId="urn:microsoft.com/office/officeart/2008/layout/HorizontalMultiLevelHierarchy"/>
    <dgm:cxn modelId="{295664B4-E0E8-4109-BCF4-A8D457DE718E}" type="presParOf" srcId="{A3CE5395-4C0E-43D4-B3EF-4F41CF5116FA}" destId="{FDE3BD8E-9AD9-4BEE-923B-8F2DDC4491B6}" srcOrd="1" destOrd="0" presId="urn:microsoft.com/office/officeart/2008/layout/HorizontalMultiLevelHierarchy"/>
    <dgm:cxn modelId="{1A75C5B1-AA99-4B9F-ABC0-DCE845F53FD9}" type="presParOf" srcId="{FDE3BD8E-9AD9-4BEE-923B-8F2DDC4491B6}" destId="{4CB21B09-BFC7-4620-89F8-A294789775BA}" srcOrd="0" destOrd="0" presId="urn:microsoft.com/office/officeart/2008/layout/HorizontalMultiLevelHierarchy"/>
    <dgm:cxn modelId="{4ECCA0DA-517C-4B6F-9D26-28E12EC11854}" type="presParOf" srcId="{4CB21B09-BFC7-4620-89F8-A294789775BA}" destId="{6457D1A8-80E2-4F0F-8502-624A0B797F1B}" srcOrd="0" destOrd="0" presId="urn:microsoft.com/office/officeart/2008/layout/HorizontalMultiLevelHierarchy"/>
    <dgm:cxn modelId="{8549DD05-D4EE-4AEC-AFA0-6569FFDCE59A}" type="presParOf" srcId="{FDE3BD8E-9AD9-4BEE-923B-8F2DDC4491B6}" destId="{FE06645C-9359-4FF3-8064-8F1AF4F75421}" srcOrd="1" destOrd="0" presId="urn:microsoft.com/office/officeart/2008/layout/HorizontalMultiLevelHierarchy"/>
    <dgm:cxn modelId="{FB7A4EB3-5D28-46B0-9EF3-06D82DBEAFE2}" type="presParOf" srcId="{FE06645C-9359-4FF3-8064-8F1AF4F75421}" destId="{B9A7C52F-829E-453E-8CAD-2740089C20E5}" srcOrd="0" destOrd="0" presId="urn:microsoft.com/office/officeart/2008/layout/HorizontalMultiLevelHierarchy"/>
    <dgm:cxn modelId="{FD456C1D-99F5-40CE-B2C3-B7072BFABA69}" type="presParOf" srcId="{FE06645C-9359-4FF3-8064-8F1AF4F75421}" destId="{E7A8E8E1-5EE4-4F2D-B587-54985ED497BD}" srcOrd="1" destOrd="0" presId="urn:microsoft.com/office/officeart/2008/layout/HorizontalMultiLevelHierarchy"/>
    <dgm:cxn modelId="{B75F0F6F-9269-46F9-91FC-3EFB8E396D29}" type="presParOf" srcId="{FDE3BD8E-9AD9-4BEE-923B-8F2DDC4491B6}" destId="{D1C4A765-FB1C-4748-A9E3-FC8F69147CFE}" srcOrd="2" destOrd="0" presId="urn:microsoft.com/office/officeart/2008/layout/HorizontalMultiLevelHierarchy"/>
    <dgm:cxn modelId="{2C3A4890-83AE-42AC-95CD-DDAB5039D4D2}" type="presParOf" srcId="{D1C4A765-FB1C-4748-A9E3-FC8F69147CFE}" destId="{5C483FE5-1D5F-4C64-8CA7-1D200B368B9F}" srcOrd="0" destOrd="0" presId="urn:microsoft.com/office/officeart/2008/layout/HorizontalMultiLevelHierarchy"/>
    <dgm:cxn modelId="{909497F2-BD3C-4AC3-B71A-C205DC4D4596}" type="presParOf" srcId="{FDE3BD8E-9AD9-4BEE-923B-8F2DDC4491B6}" destId="{1F0D702C-73B5-4286-96C3-0972E8B2AA73}" srcOrd="3" destOrd="0" presId="urn:microsoft.com/office/officeart/2008/layout/HorizontalMultiLevelHierarchy"/>
    <dgm:cxn modelId="{E3EC292F-C1A5-4806-9B0A-F5D80281E957}" type="presParOf" srcId="{1F0D702C-73B5-4286-96C3-0972E8B2AA73}" destId="{534A71A0-E38E-47D6-A437-6BE3488166CB}" srcOrd="0" destOrd="0" presId="urn:microsoft.com/office/officeart/2008/layout/HorizontalMultiLevelHierarchy"/>
    <dgm:cxn modelId="{FE1C861E-6990-4449-99A8-82984AECE32A}" type="presParOf" srcId="{1F0D702C-73B5-4286-96C3-0972E8B2AA73}" destId="{4182F905-9CBC-4AD1-81E6-80053A49EED1}" srcOrd="1" destOrd="0" presId="urn:microsoft.com/office/officeart/2008/layout/HorizontalMultiLevelHierarchy"/>
    <dgm:cxn modelId="{D5D43F11-0000-4A99-9501-69C3615AEF8F}" type="presParOf" srcId="{FDE3BD8E-9AD9-4BEE-923B-8F2DDC4491B6}" destId="{0E74C038-2FD1-494D-BB45-467AC06290A6}" srcOrd="4" destOrd="0" presId="urn:microsoft.com/office/officeart/2008/layout/HorizontalMultiLevelHierarchy"/>
    <dgm:cxn modelId="{0E3F7A38-4123-4C4C-BAED-A741BE79E0A7}" type="presParOf" srcId="{0E74C038-2FD1-494D-BB45-467AC06290A6}" destId="{4026D205-C448-40DA-A0F7-50CE1EA4CCFA}" srcOrd="0" destOrd="0" presId="urn:microsoft.com/office/officeart/2008/layout/HorizontalMultiLevelHierarchy"/>
    <dgm:cxn modelId="{6B8E1E5B-4684-47F3-B70E-430BFF4EC8D3}" type="presParOf" srcId="{FDE3BD8E-9AD9-4BEE-923B-8F2DDC4491B6}" destId="{0A30789F-5DFF-4EDF-A8CF-67E75E1F0002}" srcOrd="5" destOrd="0" presId="urn:microsoft.com/office/officeart/2008/layout/HorizontalMultiLevelHierarchy"/>
    <dgm:cxn modelId="{7A4A9D39-5B58-448C-8A91-5DA1D3C180A4}" type="presParOf" srcId="{0A30789F-5DFF-4EDF-A8CF-67E75E1F0002}" destId="{C2084059-1939-43D2-B854-9A8B1EB4B7F9}" srcOrd="0" destOrd="0" presId="urn:microsoft.com/office/officeart/2008/layout/HorizontalMultiLevelHierarchy"/>
    <dgm:cxn modelId="{B9E5A831-4769-4629-AD92-73CC68474F94}" type="presParOf" srcId="{0A30789F-5DFF-4EDF-A8CF-67E75E1F0002}" destId="{CDD28014-3C24-4E94-8CFB-3222A4682D9F}" srcOrd="1" destOrd="0" presId="urn:microsoft.com/office/officeart/2008/layout/HorizontalMultiLevelHierarchy"/>
    <dgm:cxn modelId="{9D56A1E3-5081-42B2-923D-FCEC1D5462B6}" type="presParOf" srcId="{FDE3BD8E-9AD9-4BEE-923B-8F2DDC4491B6}" destId="{DC8CD906-C67A-4F94-91B6-8A28383C0110}" srcOrd="6" destOrd="0" presId="urn:microsoft.com/office/officeart/2008/layout/HorizontalMultiLevelHierarchy"/>
    <dgm:cxn modelId="{0269976A-E7BD-454E-9B41-124C986A699C}" type="presParOf" srcId="{DC8CD906-C67A-4F94-91B6-8A28383C0110}" destId="{7059BFAB-CDDF-4B10-BE69-67666118E1E6}" srcOrd="0" destOrd="0" presId="urn:microsoft.com/office/officeart/2008/layout/HorizontalMultiLevelHierarchy"/>
    <dgm:cxn modelId="{455049F1-E2C7-46CB-B36D-4D5F07B14047}" type="presParOf" srcId="{FDE3BD8E-9AD9-4BEE-923B-8F2DDC4491B6}" destId="{E2ED3330-B213-4F2D-8B90-0F06C9DBAF0F}" srcOrd="7" destOrd="0" presId="urn:microsoft.com/office/officeart/2008/layout/HorizontalMultiLevelHierarchy"/>
    <dgm:cxn modelId="{CDAFA096-AC70-4B78-A00E-8F38777C77BD}" type="presParOf" srcId="{E2ED3330-B213-4F2D-8B90-0F06C9DBAF0F}" destId="{E57E5314-4D9D-48FB-8AAF-E4D891C4BA98}" srcOrd="0" destOrd="0" presId="urn:microsoft.com/office/officeart/2008/layout/HorizontalMultiLevelHierarchy"/>
    <dgm:cxn modelId="{12BF611B-84ED-443A-A71D-0BAAFCA159ED}" type="presParOf" srcId="{E2ED3330-B213-4F2D-8B90-0F06C9DBAF0F}" destId="{14946FFE-6BF4-4265-A40D-95417656E12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CD906-C67A-4F94-91B6-8A28383C0110}">
      <dsp:nvSpPr>
        <dsp:cNvPr id="0" name=""/>
        <dsp:cNvSpPr/>
      </dsp:nvSpPr>
      <dsp:spPr>
        <a:xfrm>
          <a:off x="1103686" y="2078037"/>
          <a:ext cx="518013" cy="1480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006" y="0"/>
              </a:lnTo>
              <a:lnTo>
                <a:pt x="259006" y="1480601"/>
              </a:lnTo>
              <a:lnTo>
                <a:pt x="518013" y="1480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323478" y="2779123"/>
        <a:ext cx="78430" cy="78430"/>
      </dsp:txXfrm>
    </dsp:sp>
    <dsp:sp modelId="{0E74C038-2FD1-494D-BB45-467AC06290A6}">
      <dsp:nvSpPr>
        <dsp:cNvPr id="0" name=""/>
        <dsp:cNvSpPr/>
      </dsp:nvSpPr>
      <dsp:spPr>
        <a:xfrm>
          <a:off x="1103686" y="2078037"/>
          <a:ext cx="518013" cy="493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006" y="0"/>
              </a:lnTo>
              <a:lnTo>
                <a:pt x="259006" y="493533"/>
              </a:lnTo>
              <a:lnTo>
                <a:pt x="518013" y="4935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344806" y="2306917"/>
        <a:ext cx="35774" cy="35774"/>
      </dsp:txXfrm>
    </dsp:sp>
    <dsp:sp modelId="{D1C4A765-FB1C-4748-A9E3-FC8F69147CFE}">
      <dsp:nvSpPr>
        <dsp:cNvPr id="0" name=""/>
        <dsp:cNvSpPr/>
      </dsp:nvSpPr>
      <dsp:spPr>
        <a:xfrm>
          <a:off x="1103686" y="1584503"/>
          <a:ext cx="518013" cy="493533"/>
        </a:xfrm>
        <a:custGeom>
          <a:avLst/>
          <a:gdLst/>
          <a:ahLst/>
          <a:cxnLst/>
          <a:rect l="0" t="0" r="0" b="0"/>
          <a:pathLst>
            <a:path>
              <a:moveTo>
                <a:pt x="0" y="493533"/>
              </a:moveTo>
              <a:lnTo>
                <a:pt x="259006" y="493533"/>
              </a:lnTo>
              <a:lnTo>
                <a:pt x="259006" y="0"/>
              </a:lnTo>
              <a:lnTo>
                <a:pt x="51801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344806" y="1813383"/>
        <a:ext cx="35774" cy="35774"/>
      </dsp:txXfrm>
    </dsp:sp>
    <dsp:sp modelId="{4CB21B09-BFC7-4620-89F8-A294789775BA}">
      <dsp:nvSpPr>
        <dsp:cNvPr id="0" name=""/>
        <dsp:cNvSpPr/>
      </dsp:nvSpPr>
      <dsp:spPr>
        <a:xfrm>
          <a:off x="1103686" y="597435"/>
          <a:ext cx="518013" cy="1480601"/>
        </a:xfrm>
        <a:custGeom>
          <a:avLst/>
          <a:gdLst/>
          <a:ahLst/>
          <a:cxnLst/>
          <a:rect l="0" t="0" r="0" b="0"/>
          <a:pathLst>
            <a:path>
              <a:moveTo>
                <a:pt x="0" y="1480601"/>
              </a:moveTo>
              <a:lnTo>
                <a:pt x="259006" y="1480601"/>
              </a:lnTo>
              <a:lnTo>
                <a:pt x="259006" y="0"/>
              </a:lnTo>
              <a:lnTo>
                <a:pt x="51801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323478" y="1298521"/>
        <a:ext cx="78430" cy="78430"/>
      </dsp:txXfrm>
    </dsp:sp>
    <dsp:sp modelId="{42210A79-68A3-4EEE-97CA-24DB631BE873}">
      <dsp:nvSpPr>
        <dsp:cNvPr id="0" name=""/>
        <dsp:cNvSpPr/>
      </dsp:nvSpPr>
      <dsp:spPr>
        <a:xfrm rot="16200000">
          <a:off x="-1369177" y="1683210"/>
          <a:ext cx="4156075" cy="78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5100" kern="1200" dirty="0"/>
            <a:t>Бытие</a:t>
          </a:r>
        </a:p>
      </dsp:txBody>
      <dsp:txXfrm>
        <a:off x="-1369177" y="1683210"/>
        <a:ext cx="4156075" cy="789654"/>
      </dsp:txXfrm>
    </dsp:sp>
    <dsp:sp modelId="{B9A7C52F-829E-453E-8CAD-2740089C20E5}">
      <dsp:nvSpPr>
        <dsp:cNvPr id="0" name=""/>
        <dsp:cNvSpPr/>
      </dsp:nvSpPr>
      <dsp:spPr>
        <a:xfrm>
          <a:off x="1621700" y="202608"/>
          <a:ext cx="3296946" cy="78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Естественных объектов и процессов</a:t>
          </a:r>
        </a:p>
      </dsp:txBody>
      <dsp:txXfrm>
        <a:off x="1621700" y="202608"/>
        <a:ext cx="3296946" cy="789654"/>
      </dsp:txXfrm>
    </dsp:sp>
    <dsp:sp modelId="{534A71A0-E38E-47D6-A437-6BE3488166CB}">
      <dsp:nvSpPr>
        <dsp:cNvPr id="0" name=""/>
        <dsp:cNvSpPr/>
      </dsp:nvSpPr>
      <dsp:spPr>
        <a:xfrm>
          <a:off x="1621700" y="1189676"/>
          <a:ext cx="3352374" cy="78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Социальных групп, процессов и отношений</a:t>
          </a:r>
        </a:p>
      </dsp:txBody>
      <dsp:txXfrm>
        <a:off x="1621700" y="1189676"/>
        <a:ext cx="3352374" cy="789654"/>
      </dsp:txXfrm>
    </dsp:sp>
    <dsp:sp modelId="{C2084059-1939-43D2-B854-9A8B1EB4B7F9}">
      <dsp:nvSpPr>
        <dsp:cNvPr id="0" name=""/>
        <dsp:cNvSpPr/>
      </dsp:nvSpPr>
      <dsp:spPr>
        <a:xfrm>
          <a:off x="1621700" y="2176744"/>
          <a:ext cx="3315413" cy="78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Духовных процессов связанных с деятельностью сознания человека</a:t>
          </a:r>
        </a:p>
      </dsp:txBody>
      <dsp:txXfrm>
        <a:off x="1621700" y="2176744"/>
        <a:ext cx="3315413" cy="789654"/>
      </dsp:txXfrm>
    </dsp:sp>
    <dsp:sp modelId="{E57E5314-4D9D-48FB-8AAF-E4D891C4BA98}">
      <dsp:nvSpPr>
        <dsp:cNvPr id="0" name=""/>
        <dsp:cNvSpPr/>
      </dsp:nvSpPr>
      <dsp:spPr>
        <a:xfrm>
          <a:off x="1621700" y="3163812"/>
          <a:ext cx="3315413" cy="78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baseline="0" dirty="0"/>
            <a:t>Искусственных объектов и процессов, техника</a:t>
          </a:r>
        </a:p>
      </dsp:txBody>
      <dsp:txXfrm>
        <a:off x="1621700" y="3163812"/>
        <a:ext cx="3315413" cy="78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9DEEC-DE7E-CD44-AF7C-218B86874FF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FB765-8FD2-684F-9F48-543BB2C4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89BAF-6959-3046-B943-FEE51985CEF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9760D-F85B-C647-ABC5-35EE68EC7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0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2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1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81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5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26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0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8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95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97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6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01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95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61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9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7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98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8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63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625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61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1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20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8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93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74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58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57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23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5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59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57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39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7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23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86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869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346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570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81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452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531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90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6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72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66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67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3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3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9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5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9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7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9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1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2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0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ED60-378B-9D4F-A5CD-C3E0ED5FA883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3403" y="2059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D62B2"/>
                </a:solidFill>
              </a:defRPr>
            </a:lvl1pPr>
          </a:lstStyle>
          <a:p>
            <a:fld id="{897B1AD0-CEE0-234F-8740-2B05DEBC40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3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o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20120" r="37119"/>
          <a:stretch/>
        </p:blipFill>
        <p:spPr>
          <a:xfrm>
            <a:off x="4855308" y="0"/>
            <a:ext cx="4288692" cy="49281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3002"/>
            <a:ext cx="9144002" cy="41100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84094" y="3083859"/>
            <a:ext cx="8116740" cy="1403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spc="300" dirty="0">
                <a:solidFill>
                  <a:schemeClr val="bg1"/>
                </a:solidFill>
                <a:latin typeface="Trebuchet MS"/>
                <a:cs typeface="Trebuchet MS"/>
              </a:rPr>
              <a:t>Философская картина мира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359703" y="931626"/>
            <a:ext cx="4687154" cy="86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2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681198"/>
            <a:ext cx="2958913" cy="5400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8" y="4673804"/>
            <a:ext cx="4708770" cy="489233"/>
          </a:xfrm>
          <a:prstGeom prst="rect">
            <a:avLst/>
          </a:prstGeom>
          <a:solidFill>
            <a:srgbClr val="008F3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29715" y="4747948"/>
            <a:ext cx="4313515" cy="415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700" i="1" dirty="0">
                <a:solidFill>
                  <a:schemeClr val="bg1"/>
                </a:solidFill>
                <a:latin typeface="Trebuchet MS"/>
                <a:cs typeface="Trebuchet MS"/>
              </a:rPr>
              <a:t>Философия</a:t>
            </a:r>
            <a:endParaRPr lang="en-US" sz="1700" i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19075" y="4722649"/>
            <a:ext cx="382297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К.ф.н. доцент Лохов С.А.</a:t>
            </a: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23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10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117653"/>
            <a:ext cx="2281381" cy="4163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7927" y="534011"/>
            <a:ext cx="789709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i="1" dirty="0">
                <a:latin typeface="Verdana" panose="020B0604030504040204" pitchFamily="34" charset="0"/>
                <a:ea typeface="Verdana" panose="020B0604030504040204" pitchFamily="34" charset="0"/>
              </a:rPr>
              <a:t>Оформление категории "Бытие" в философии 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вызвано необходимостью дать ответ на два важных мировоззренческих вопроса: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а) Реальность, окружающая человека представлена огромным многообразием вещей и образов, идей и понятий. Что обеспечивает целостность и единство мира при этом многообразии?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б) Все, что окружает человека возникает, распадается и исчезает, рождается и умирает. Есть ли нечто существующее всегда, гарантирующее стабильность и неизменность?</a:t>
            </a:r>
          </a:p>
        </p:txBody>
      </p:sp>
    </p:spTree>
    <p:extLst>
      <p:ext uri="{BB962C8B-B14F-4D97-AF65-F5344CB8AC3E}">
        <p14:creationId xmlns:p14="http://schemas.microsoft.com/office/powerpoint/2010/main" val="354429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11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117653"/>
            <a:ext cx="2281381" cy="4163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1818" y="798657"/>
            <a:ext cx="757381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"Существование".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Объективная реальность, существующая независимо от человека.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Существование природной, социальной, духовной, технической реальности.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 о возможностях познания мира напрямую связан с вопросом о его бытии.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3345" y="417014"/>
            <a:ext cx="6396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Verdana" panose="020B0604030504040204" pitchFamily="34" charset="0"/>
                <a:ea typeface="Verdana" panose="020B0604030504040204" pitchFamily="34" charset="0"/>
              </a:rPr>
              <a:t>Понятие "Бытие" в широком смысле означает</a:t>
            </a:r>
          </a:p>
        </p:txBody>
      </p:sp>
    </p:spTree>
    <p:extLst>
      <p:ext uri="{BB962C8B-B14F-4D97-AF65-F5344CB8AC3E}">
        <p14:creationId xmlns:p14="http://schemas.microsoft.com/office/powerpoint/2010/main" val="409793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2" y="117653"/>
            <a:ext cx="2281381" cy="416358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23180500"/>
              </p:ext>
            </p:extLst>
          </p:nvPr>
        </p:nvGraphicFramePr>
        <p:xfrm>
          <a:off x="142875" y="447675"/>
          <a:ext cx="5288107" cy="4156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Rectangle 2"/>
          <p:cNvSpPr/>
          <p:nvPr/>
        </p:nvSpPr>
        <p:spPr>
          <a:xfrm>
            <a:off x="1699491" y="117653"/>
            <a:ext cx="3650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Уровни бытия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9616" y="909340"/>
            <a:ext cx="31707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 "Бытие" необходимо для придания картине мира характера целостности и стабильной устойчивости.</a:t>
            </a:r>
          </a:p>
        </p:txBody>
      </p:sp>
    </p:spTree>
    <p:extLst>
      <p:ext uri="{BB962C8B-B14F-4D97-AF65-F5344CB8AC3E}">
        <p14:creationId xmlns:p14="http://schemas.microsoft.com/office/powerpoint/2010/main" val="415163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63" y="7547"/>
            <a:ext cx="2211565" cy="40361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906" y="147783"/>
            <a:ext cx="80011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400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ОНТОЛОГИЯ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			</a:t>
            </a: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ontos сущее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				  			  logos учение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учение о бытие, его структуре, свойствах, изменении и развитии</a:t>
            </a:r>
            <a:endParaRPr lang="ru-RU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" y="1763610"/>
            <a:ext cx="2286289" cy="34838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30255" y="2696628"/>
            <a:ext cx="43872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вопрос онтологии:</a:t>
            </a:r>
          </a:p>
          <a:p>
            <a:pPr>
              <a:lnSpc>
                <a:spcPct val="150000"/>
              </a:lnSpc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возможно существование этого? </a:t>
            </a:r>
          </a:p>
          <a:p>
            <a:pPr>
              <a:lnSpc>
                <a:spcPct val="150000"/>
              </a:lnSpc>
            </a:pP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возможно нечто,  а не ничто?</a:t>
            </a:r>
          </a:p>
        </p:txBody>
      </p:sp>
    </p:spTree>
    <p:extLst>
      <p:ext uri="{BB962C8B-B14F-4D97-AF65-F5344CB8AC3E}">
        <p14:creationId xmlns:p14="http://schemas.microsoft.com/office/powerpoint/2010/main" val="334612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i="1" dirty="0"/>
              <a:t>	</a:t>
            </a: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Человек, будучи частью мира и взаимодействуя с ним, ставит вопросы о сущности и происхождении мира, вопросы о том, что лежит в основе мира: </a:t>
            </a:r>
            <a:b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материальная или духовная субстанция. </a:t>
            </a:r>
            <a:b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/>
            </a:br>
            <a:r>
              <a:rPr lang="ru-RU" sz="2000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7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89525" y="951222"/>
            <a:ext cx="7798765" cy="297763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ru-RU" sz="1800" i="1" dirty="0"/>
              <a:t>	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Различные философские решения онтологических проблем задают и различные философские направления, в которых описываются различные варианты философской картины мира.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Например, философы, по-разному решающие вопрос о том, что лежит в основе мира: дух или материя, дают нам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идеалистические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материалистические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философские картины мира.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19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r>
              <a:rPr lang="ru-RU" sz="1800" i="1" dirty="0"/>
              <a:t>	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0583" y="284074"/>
            <a:ext cx="5514111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spcBef>
                <a:spcPts val="300"/>
              </a:spcBef>
              <a:spcAft>
                <a:spcPts val="300"/>
              </a:spcAft>
            </a:pPr>
            <a:r>
              <a:rPr lang="ru-RU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Материализм</a:t>
            </a:r>
          </a:p>
          <a:p>
            <a:pPr indent="228600"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Философские учения, которые в основу реконструкции Универсума полагают мир, понимаемый как природа или материя получили название материалистические. 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Материализм рассматривает духовное начало – разум, сознание, мораль как свойство или функцию материи. 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Движение и покой – это формы существования материи. 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Пространство и время – это формы организации материального мира. 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694" y="1089892"/>
            <a:ext cx="3348202" cy="222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58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r>
              <a:rPr lang="ru-RU" sz="1800" i="1" dirty="0"/>
              <a:t>	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0583" y="284074"/>
            <a:ext cx="5514111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spcBef>
                <a:spcPts val="300"/>
              </a:spcBef>
              <a:spcAft>
                <a:spcPts val="300"/>
              </a:spcAft>
            </a:pPr>
            <a:r>
              <a:rPr lang="ru-RU" sz="20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Материализм</a:t>
            </a:r>
          </a:p>
          <a:p>
            <a:pPr indent="2286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Материализм имеет несколько исторических форм. Среди которых выделяют: 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стихийный материализм античности, 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натуралистический материализм возрождения, 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механистический материализм просвещения, и 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диалектический материализм, который получил свое максимальное развитие в философии марксизма (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XX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век).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4" descr="https://s.bellevuecollege.edu/wp/sites/25/2013/08/karl_mar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27" y="724565"/>
            <a:ext cx="2818621" cy="308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23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r>
              <a:rPr lang="ru-RU" sz="1800" i="1" dirty="0"/>
              <a:t>	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876" y="314035"/>
            <a:ext cx="4918652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spcBef>
                <a:spcPts val="300"/>
              </a:spcBef>
              <a:spcAft>
                <a:spcPts val="300"/>
              </a:spcAft>
            </a:pPr>
            <a:r>
              <a:rPr lang="ru-RU" sz="20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Идеализм</a:t>
            </a:r>
            <a:endParaRPr lang="ru-RU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Философские учения которые в построении конструкций мира отталкиваются от того или иного образа человека получили название идеалистические. Идеализм понимает человека, прежде всего как носителя духа, сознания, разума, волевой или моральной инстанции. 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26" y="979054"/>
            <a:ext cx="3513514" cy="29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19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417359" y="1929653"/>
            <a:ext cx="4636840" cy="2226610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 </a:t>
            </a:r>
            <a:r>
              <a:rPr lang="ru-RU" sz="18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Основатель философского идеализма</a:t>
            </a:r>
            <a:endParaRPr lang="ru-RU" sz="2000" b="1" dirty="0">
              <a:solidFill>
                <a:srgbClr val="FF000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D54124-99F2-41FC-AA7C-224A68E962DF}"/>
              </a:ext>
            </a:extLst>
          </p:cNvPr>
          <p:cNvSpPr/>
          <p:nvPr/>
        </p:nvSpPr>
        <p:spPr>
          <a:xfrm>
            <a:off x="87406" y="154641"/>
            <a:ext cx="86859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i="1" dirty="0" err="1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Плато́н</a:t>
            </a:r>
            <a:r>
              <a:rPr lang="ru-RU" sz="2800" i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000" i="1" dirty="0">
                <a:latin typeface="Arial Black" panose="020B0A04020102020204" pitchFamily="34" charset="0"/>
                <a:cs typeface="Times New Roman" panose="02020603050405020304" pitchFamily="18" charset="0"/>
              </a:rPr>
              <a:t>(428/427 или 424/423 – 348/347 до н. э.) </a:t>
            </a:r>
          </a:p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афинский философ классического периода Древней Греции, </a:t>
            </a:r>
          </a:p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основатель платонической школы мысли и Академии, </a:t>
            </a:r>
          </a:p>
          <a:p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первого высшего учебного заведения в западном мире.</a:t>
            </a:r>
          </a:p>
          <a:p>
            <a:r>
              <a:rPr lang="ru-RU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/>
          </a:p>
        </p:txBody>
      </p:sp>
      <p:pic>
        <p:nvPicPr>
          <p:cNvPr id="2050" name="Picture 2" descr="https://farm4.staticflickr.com/3268/5874445488_6a478d1056_o.jpg">
            <a:extLst>
              <a:ext uri="{FF2B5EF4-FFF2-40B4-BE49-F238E27FC236}">
                <a16:creationId xmlns:a16="http://schemas.microsoft.com/office/drawing/2014/main" id="{0E2262AB-BB13-4478-AEB2-BA47A7D9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0" y="2042568"/>
            <a:ext cx="4286563" cy="285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2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389533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05318" y="974308"/>
            <a:ext cx="6073738" cy="2620540"/>
          </a:xfrm>
        </p:spPr>
        <p:txBody>
          <a:bodyPr>
            <a:noAutofit/>
          </a:bodyPr>
          <a:lstStyle/>
          <a:p>
            <a:pPr algn="l"/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153" y="3765176"/>
            <a:ext cx="8659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28918" y="161365"/>
            <a:ext cx="57912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Базовое определение:</a:t>
            </a:r>
            <a:endParaRPr lang="en-US" sz="3200" b="1" i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012" y="1057742"/>
            <a:ext cx="8486588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Философия – это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рационально-теоретическая форма духовной культуры</a:t>
            </a:r>
            <a:r>
              <a:rPr lang="ru-RU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предметом которой являются универсальные связи человека с миром.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2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Философия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выступает самосознанием общечеловеческой культуры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выдвигая рациональные и ценностные ориентиры перед Человеком и Обществом, вырабатывает предельно общие представления о мире и месте человека в нем.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462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20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r>
              <a:rPr lang="ru-RU" sz="1800" i="1" dirty="0"/>
              <a:t>	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875" y="314035"/>
            <a:ext cx="5546725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spcBef>
                <a:spcPts val="300"/>
              </a:spcBef>
              <a:spcAft>
                <a:spcPts val="300"/>
              </a:spcAft>
            </a:pPr>
            <a:r>
              <a:rPr lang="ru-RU" sz="20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Идеализм</a:t>
            </a:r>
          </a:p>
          <a:p>
            <a:pPr indent="2286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истории философии выделяется большое разнообразие идеалистических учений. </a:t>
            </a:r>
          </a:p>
          <a:p>
            <a:pPr indent="2286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Философские учения, в которых центральное место занимает </a:t>
            </a:r>
            <a:r>
              <a:rPr lang="ru-RU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трансцендентное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миру духовное начало, существующее вне мира и независимо от него, но, тем не менее, связанное с ним, получили название – </a:t>
            </a:r>
            <a:r>
              <a:rPr lang="ru-RU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объективный идеализм </a:t>
            </a:r>
          </a:p>
          <a:p>
            <a:pPr indent="2286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система Г.В. Гегеля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(1770 — 1831)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http://granat.wiki/userfiles/editor/large/623_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70" y="715326"/>
            <a:ext cx="2762778" cy="353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21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914400"/>
            <a:ext cx="4737439" cy="390352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ru-RU" sz="1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Субъективный идеализм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признает единственной реальностью  сознание или волю индивидуального субъекта, существование мира выводится из содержания этого сознания. 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Дж. Беркли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(1685-1753)</a:t>
            </a: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Д. Юм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(1711–1776)</a:t>
            </a: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/>
            </a:br>
            <a:r>
              <a:rPr lang="ru-RU" sz="2000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875" y="314035"/>
            <a:ext cx="5546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spcBef>
                <a:spcPts val="300"/>
              </a:spcBef>
              <a:spcAft>
                <a:spcPts val="300"/>
              </a:spcAft>
            </a:pPr>
            <a:r>
              <a:rPr lang="ru-RU" sz="20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Идеализм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8" name="Picture 2" descr="C:\Users\s.loxov\Desktop\Доклад_20.12.17\АА\De-vid-YU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77825" y="636494"/>
            <a:ext cx="2895523" cy="3453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0202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5855" y="877454"/>
            <a:ext cx="689032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Философия пытается выявить основные формы проявления мира, ставит вопросы о том, един или множественен мир, в каком направлении он развивается и развивается ли вообще. </a:t>
            </a:r>
          </a:p>
          <a:p>
            <a:pPr>
              <a:lnSpc>
                <a:spcPct val="150000"/>
              </a:lnSpc>
            </a:pP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Картина мира, в основании которой полагают одну или несколько субстанций (духовных или материальных) называются </a:t>
            </a:r>
            <a:r>
              <a:rPr lang="ru-RU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монистические, дуалистические или плюралистические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37626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1194" y="64054"/>
            <a:ext cx="9049870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ФИЛОСОФСКИЙ МОНИЗМ - ЭТО</a:t>
            </a:r>
          </a:p>
          <a:p>
            <a:pPr>
              <a:lnSpc>
                <a:spcPct val="150000"/>
              </a:lnSpc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картина мира, в основании которой полагают одну субстанцию.</a:t>
            </a:r>
          </a:p>
        </p:txBody>
      </p:sp>
      <p:pic>
        <p:nvPicPr>
          <p:cNvPr id="1026" name="Picture 2" descr="Барух Спиноза = Бенедикт Спиноза.">
            <a:extLst>
              <a:ext uri="{FF2B5EF4-FFF2-40B4-BE49-F238E27FC236}">
                <a16:creationId xmlns:a16="http://schemas.microsoft.com/office/drawing/2014/main" id="{7B272E7F-8DCA-45D6-94AE-774779F13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14" y="977967"/>
            <a:ext cx="4270086" cy="268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0B24224-A9BE-42BA-8993-2CCC49DD0692}"/>
              </a:ext>
            </a:extLst>
          </p:cNvPr>
          <p:cNvSpPr/>
          <p:nvPr/>
        </p:nvSpPr>
        <p:spPr>
          <a:xfrm>
            <a:off x="4430808" y="1116106"/>
            <a:ext cx="476025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dirty="0">
                <a:latin typeface="Arial Black" panose="020B0A04020102020204" pitchFamily="34" charset="0"/>
              </a:rPr>
              <a:t>Бенедикт Спиноза (1632 -1677)</a:t>
            </a:r>
          </a:p>
          <a:p>
            <a:r>
              <a:rPr lang="ru-RU" dirty="0"/>
              <a:t> — нидерландский философ-рационалист и натуралист еврейского происхождения, </a:t>
            </a:r>
          </a:p>
          <a:p>
            <a:r>
              <a:rPr lang="ru-RU" dirty="0"/>
              <a:t>один из главных представителей философии Нового времени.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AFBB2B-7B46-4B6D-BB28-F687613DA1B1}"/>
              </a:ext>
            </a:extLst>
          </p:cNvPr>
          <p:cNvSpPr/>
          <p:nvPr/>
        </p:nvSpPr>
        <p:spPr>
          <a:xfrm>
            <a:off x="4713194" y="2716306"/>
            <a:ext cx="4383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Существует только одна субстанция (Бог), состоящая из бесконечного множества атрибутов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3CB477B-EB52-43D4-9F06-6BE364583A6D}"/>
              </a:ext>
            </a:extLst>
          </p:cNvPr>
          <p:cNvSpPr/>
          <p:nvPr/>
        </p:nvSpPr>
        <p:spPr>
          <a:xfrm>
            <a:off x="141194" y="3704903"/>
            <a:ext cx="9002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Бог — ( «природа производящая»), то есть внутренняя (имманентная) причина всего сущего; мир — самопознание Божества. В двух атрибутах, в которых Божество познаётся человеком, в протяжённости и мышлении, присутствует тождество, то есть порядок и связь идей тождественны с порядком вещей. </a:t>
            </a:r>
          </a:p>
        </p:txBody>
      </p:sp>
    </p:spTree>
    <p:extLst>
      <p:ext uri="{BB962C8B-B14F-4D97-AF65-F5344CB8AC3E}">
        <p14:creationId xmlns:p14="http://schemas.microsoft.com/office/powerpoint/2010/main" val="3424369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7406" y="3718112"/>
            <a:ext cx="8191650" cy="1099813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 Декарт признавал наличие в мире двух родов субстанций: протяжённой (</a:t>
            </a:r>
            <a:r>
              <a:rPr lang="ru-RU" sz="1800" i="1" dirty="0" err="1"/>
              <a:t>res</a:t>
            </a:r>
            <a:r>
              <a:rPr lang="ru-RU" sz="1800" i="1" dirty="0"/>
              <a:t> </a:t>
            </a:r>
            <a:r>
              <a:rPr lang="ru-RU" sz="1800" i="1" dirty="0" err="1"/>
              <a:t>extensa</a:t>
            </a:r>
            <a:r>
              <a:rPr lang="ru-RU" sz="1800" i="1" dirty="0"/>
              <a:t>) и мыслящей (</a:t>
            </a:r>
            <a:r>
              <a:rPr lang="ru-RU" sz="1800" i="1" dirty="0" err="1"/>
              <a:t>res</a:t>
            </a:r>
            <a:r>
              <a:rPr lang="ru-RU" sz="1800" i="1" dirty="0"/>
              <a:t> </a:t>
            </a:r>
            <a:r>
              <a:rPr lang="ru-RU" sz="1800" i="1" dirty="0" err="1"/>
              <a:t>cogitans</a:t>
            </a:r>
            <a:r>
              <a:rPr lang="ru-RU" sz="1800" i="1" dirty="0"/>
              <a:t>), при этом проблема их взаимодействия разрешалась введением общего источника (Бога), который, выступая создателем, являющийся высшей субстанцией, формирует обе субстанции по одним и тем же законам. Бог, сотворивший материю вместе с движением и покоем и сохраняющий их.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624" y="0"/>
            <a:ext cx="5100152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ФИЛОСОФСКИЙ ДУАЛИЗМ</a:t>
            </a:r>
          </a:p>
          <a:p>
            <a:pPr>
              <a:lnSpc>
                <a:spcPct val="150000"/>
              </a:lnSpc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картина мира, в основании которой полагают две субстанции. </a:t>
            </a:r>
          </a:p>
        </p:txBody>
      </p:sp>
      <p:pic>
        <p:nvPicPr>
          <p:cNvPr id="3074" name="Picture 2" descr="https://avatars.mds.yandex.net/get-zen_doc/4593804/pub_5ff8d419f906b16872227837_601fafde86f4e222086a1931/scale_1200">
            <a:extLst>
              <a:ext uri="{FF2B5EF4-FFF2-40B4-BE49-F238E27FC236}">
                <a16:creationId xmlns:a16="http://schemas.microsoft.com/office/drawing/2014/main" id="{224983CE-5170-4450-AE18-D4835C074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33" y="-6724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ECCC5FF-FC17-4F3F-AF3E-1F8BCCBA837A}"/>
              </a:ext>
            </a:extLst>
          </p:cNvPr>
          <p:cNvSpPr/>
          <p:nvPr/>
        </p:nvSpPr>
        <p:spPr>
          <a:xfrm>
            <a:off x="168088" y="1289072"/>
            <a:ext cx="524099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latin typeface="Arial Black" panose="020B0A04020102020204" pitchFamily="34" charset="0"/>
                <a:cs typeface="Times New Roman" panose="02020603050405020304" pitchFamily="18" charset="0"/>
              </a:rPr>
              <a:t>Рене́ </a:t>
            </a:r>
            <a:r>
              <a:rPr lang="ru-RU" sz="2400" i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Дека́рт</a:t>
            </a:r>
            <a:r>
              <a:rPr lang="ru-RU" sz="2400" i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(1596 —  1650) — французский философ, математик и естествоиспытатель;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один из основоположников философии Нового времени и аналитической геометрии,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 из ключевых фигур научной революции.</a:t>
            </a:r>
          </a:p>
        </p:txBody>
      </p:sp>
    </p:spTree>
    <p:extLst>
      <p:ext uri="{BB962C8B-B14F-4D97-AF65-F5344CB8AC3E}">
        <p14:creationId xmlns:p14="http://schemas.microsoft.com/office/powerpoint/2010/main" val="500328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7406" y="927847"/>
            <a:ext cx="5244353" cy="3900163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в мире две субстанции: </a:t>
            </a:r>
            <a:br>
              <a:rPr lang="ru-RU" sz="1800" i="1" dirty="0"/>
            </a:br>
            <a:br>
              <a:rPr lang="ru-RU" sz="1800" i="1" dirty="0"/>
            </a:br>
            <a:r>
              <a:rPr lang="ru-RU" sz="1800" i="1" dirty="0"/>
              <a:t>	 </a:t>
            </a:r>
            <a:r>
              <a:rPr lang="ru-RU" sz="2400" i="1" dirty="0">
                <a:solidFill>
                  <a:srgbClr val="FF0000"/>
                </a:solidFill>
              </a:rPr>
              <a:t>+ протяжённая (</a:t>
            </a:r>
            <a:r>
              <a:rPr lang="ru-RU" sz="2400" i="1" dirty="0" err="1">
                <a:solidFill>
                  <a:srgbClr val="FF0000"/>
                </a:solidFill>
              </a:rPr>
              <a:t>res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extensa</a:t>
            </a:r>
            <a:r>
              <a:rPr lang="ru-RU" sz="2400" i="1" dirty="0">
                <a:solidFill>
                  <a:srgbClr val="FF0000"/>
                </a:solidFill>
              </a:rPr>
              <a:t>) и </a:t>
            </a:r>
            <a:br>
              <a:rPr lang="ru-RU" sz="2400" i="1" dirty="0">
                <a:solidFill>
                  <a:srgbClr val="FF0000"/>
                </a:solidFill>
              </a:rPr>
            </a:br>
            <a:r>
              <a:rPr lang="ru-RU" sz="2400" i="1" dirty="0">
                <a:solidFill>
                  <a:srgbClr val="FF0000"/>
                </a:solidFill>
              </a:rPr>
              <a:t>	+ мыслящая (</a:t>
            </a:r>
            <a:r>
              <a:rPr lang="ru-RU" sz="2400" i="1" dirty="0" err="1">
                <a:solidFill>
                  <a:srgbClr val="FF0000"/>
                </a:solidFill>
              </a:rPr>
              <a:t>res</a:t>
            </a:r>
            <a:r>
              <a:rPr lang="ru-RU" sz="2400" i="1" dirty="0">
                <a:solidFill>
                  <a:srgbClr val="FF0000"/>
                </a:solidFill>
              </a:rPr>
              <a:t> </a:t>
            </a:r>
            <a:r>
              <a:rPr lang="ru-RU" sz="2400" i="1" dirty="0" err="1">
                <a:solidFill>
                  <a:srgbClr val="FF0000"/>
                </a:solidFill>
              </a:rPr>
              <a:t>cogitans</a:t>
            </a:r>
            <a:r>
              <a:rPr lang="ru-RU" sz="2400" i="1" dirty="0">
                <a:solidFill>
                  <a:srgbClr val="FF0000"/>
                </a:solidFill>
              </a:rPr>
              <a:t>), </a:t>
            </a:r>
            <a:br>
              <a:rPr lang="ru-RU" sz="1800" i="1" dirty="0"/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623" y="0"/>
            <a:ext cx="7776117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ФИЛОСОФСКИЙ ДУАЛИЗМ</a:t>
            </a:r>
          </a:p>
          <a:p>
            <a:pPr>
              <a:lnSpc>
                <a:spcPct val="150000"/>
              </a:lnSpc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картина мира, в основании которой полагают две субстанции. </a:t>
            </a:r>
          </a:p>
        </p:txBody>
      </p:sp>
      <p:pic>
        <p:nvPicPr>
          <p:cNvPr id="1026" name="Picture 2" descr="Дуализм в философии: что это такое, какие есть виды ...">
            <a:extLst>
              <a:ext uri="{FF2B5EF4-FFF2-40B4-BE49-F238E27FC236}">
                <a16:creationId xmlns:a16="http://schemas.microsoft.com/office/drawing/2014/main" id="{C8F79A13-2607-4B50-BB5D-8BC4517D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759" y="1032061"/>
            <a:ext cx="3979491" cy="318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273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8088" y="2117912"/>
            <a:ext cx="4605619" cy="2669241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r>
              <a:rPr lang="ru-RU" sz="1800" i="1" dirty="0">
                <a:solidFill>
                  <a:srgbClr val="FF0000"/>
                </a:solidFill>
              </a:rPr>
              <a:t>Монадология</a:t>
            </a:r>
            <a:r>
              <a:rPr lang="ru-RU" sz="1800" i="1" dirty="0"/>
              <a:t> Лейбница, основаниями существующих явлений, или феноменов, служат простые субстанции, или монады (греч. «единица», «простая сущность»). Все монады просты и не содержат частей. Их бесконечно много.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7886700" cy="873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>
                <a:solidFill>
                  <a:srgbClr val="FF0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ФИЛОСОФСКИЙ ПЛЮРАЛИЗМ -</a:t>
            </a:r>
          </a:p>
          <a:p>
            <a:pPr>
              <a:lnSpc>
                <a:spcPct val="150000"/>
              </a:lnSpc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картина мира, в основании которой полагают  несколько субстанций.</a:t>
            </a:r>
          </a:p>
        </p:txBody>
      </p:sp>
      <p:pic>
        <p:nvPicPr>
          <p:cNvPr id="4098" name="Picture 2" descr="https://i.ytimg.com/vi/MAezq6rqpbU/maxresdefault.jpg">
            <a:extLst>
              <a:ext uri="{FF2B5EF4-FFF2-40B4-BE49-F238E27FC236}">
                <a16:creationId xmlns:a16="http://schemas.microsoft.com/office/drawing/2014/main" id="{13511D17-8009-4A20-85F1-3D52555C1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07" y="2279713"/>
            <a:ext cx="4285503" cy="241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4FB85E9-9A51-41CC-B969-3840BB0CA179}"/>
              </a:ext>
            </a:extLst>
          </p:cNvPr>
          <p:cNvSpPr/>
          <p:nvPr/>
        </p:nvSpPr>
        <p:spPr>
          <a:xfrm>
            <a:off x="100853" y="873572"/>
            <a:ext cx="90431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err="1">
                <a:latin typeface="Arial Black" panose="020B0A04020102020204" pitchFamily="34" charset="0"/>
              </a:rPr>
              <a:t>Го́тфрид</a:t>
            </a:r>
            <a:r>
              <a:rPr lang="ru-RU" i="1" dirty="0">
                <a:latin typeface="Arial Black" panose="020B0A04020102020204" pitchFamily="34" charset="0"/>
              </a:rPr>
              <a:t> </a:t>
            </a:r>
            <a:r>
              <a:rPr lang="ru-RU" i="1" dirty="0" err="1">
                <a:latin typeface="Arial Black" panose="020B0A04020102020204" pitchFamily="34" charset="0"/>
              </a:rPr>
              <a:t>Ви́льгельм</a:t>
            </a:r>
            <a:r>
              <a:rPr lang="ru-RU" i="1" dirty="0">
                <a:latin typeface="Arial Black" panose="020B0A04020102020204" pitchFamily="34" charset="0"/>
              </a:rPr>
              <a:t> </a:t>
            </a:r>
            <a:r>
              <a:rPr lang="ru-RU" i="1" dirty="0" err="1">
                <a:latin typeface="Arial Black" panose="020B0A04020102020204" pitchFamily="34" charset="0"/>
              </a:rPr>
              <a:t>Ле́йбниц</a:t>
            </a:r>
            <a:r>
              <a:rPr lang="ru-RU" i="1" dirty="0">
                <a:latin typeface="Arial Black" panose="020B0A04020102020204" pitchFamily="34" charset="0"/>
              </a:rPr>
              <a:t> </a:t>
            </a:r>
            <a:r>
              <a:rPr lang="ru-RU" dirty="0"/>
              <a:t>(1646 — 1716) </a:t>
            </a:r>
          </a:p>
          <a:p>
            <a:r>
              <a:rPr lang="ru-RU" dirty="0"/>
              <a:t>— немецкий философ, логик, математик, механик, физик, юрист, историк,</a:t>
            </a:r>
          </a:p>
          <a:p>
            <a:r>
              <a:rPr lang="ru-RU" dirty="0"/>
              <a:t> дипломат, изобретатель и языковед. Основатель и первый президент Берлинской Академии наук, член Лондонского королевского общества (1673), иностранный член Французской Академии наук.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6413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906" y="725091"/>
            <a:ext cx="658009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философии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отсутствует понятие сакрального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Рассуждения об ограниченности человеческого познания связаны с исследованиями особенностей природы человека и мира, но не с противопоставлением естественного и сверхъестественного. 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В философии отсутствует идея личного Бога. Но при этом есть философские системы, в которых допускается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идея Абсолюта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(Абсолютных дух, абсолютное сознание, мировая воля, и т.д.)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55" y="1412233"/>
            <a:ext cx="2195945" cy="29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30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 </a:t>
            </a:r>
            <a:br>
              <a:rPr lang="ru-RU" sz="2000" i="1" dirty="0"/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8235" y="860612"/>
            <a:ext cx="8579223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  <a:spcBef>
                <a:spcPts val="0"/>
              </a:spcBef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i="1" dirty="0"/>
              <a:t> </a:t>
            </a:r>
          </a:p>
        </p:txBody>
      </p:sp>
      <p:sp>
        <p:nvSpPr>
          <p:cNvPr id="8" name="Rectangle 7"/>
          <p:cNvSpPr/>
          <p:nvPr/>
        </p:nvSpPr>
        <p:spPr>
          <a:xfrm>
            <a:off x="277906" y="586591"/>
            <a:ext cx="7600712" cy="4439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Философ любое явление рассматривает в контексте целостной картины мира. Имея дело с различными проявлениями человеческой культуры, философ ставит перед собой задачу вычленить </a:t>
            </a:r>
            <a:r>
              <a:rPr lang="ru-RU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универсальные характеристики действительности,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особенности человека и его деятельности, и построить на их основе </a:t>
            </a:r>
            <a:r>
              <a:rPr lang="ru-RU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целостное мировоззрение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При этом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философская картина мира принципиально является открытой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каждому человеку дополнить ее собственными силами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598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29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 </a:t>
            </a:r>
            <a:br>
              <a:rPr lang="ru-RU" sz="2000" i="1" dirty="0"/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8235" y="860612"/>
            <a:ext cx="8579223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  <a:spcBef>
                <a:spcPts val="0"/>
              </a:spcBef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i="1" dirty="0"/>
              <a:t> 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905" y="448092"/>
            <a:ext cx="7877803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Взаимосвязь предметов и явлений действительности выражается через систему философских категорий</a:t>
            </a: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indent="44958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Категории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это наиболее общие понятия, которые фиксируют различные стороны реальности (Аристотель). С греческого понятие «категория» переводится как «высказывание», «указание», «свидетельство». </a:t>
            </a:r>
          </a:p>
          <a:p>
            <a:pPr indent="44958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 таким категориям относится: сущность и явление, единичное и общее, часть и целое, форма и содержание, причина и следствие, случайность и необходимость, возможность и действительность, система, структура, элемент, закон и хаос.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70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389533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05318" y="974308"/>
            <a:ext cx="6073738" cy="2620540"/>
          </a:xfrm>
        </p:spPr>
        <p:txBody>
          <a:bodyPr>
            <a:noAutofit/>
          </a:bodyPr>
          <a:lstStyle/>
          <a:p>
            <a:pPr algn="l"/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153" y="3765176"/>
            <a:ext cx="8659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71" y="829573"/>
            <a:ext cx="2558672" cy="33976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8001" y="999901"/>
            <a:ext cx="6433127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x-none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КАРТИНА МИРА – 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x-none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интеллектуальная составляющая любого мировоззрения, это объяснение, понимание мира. 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x-none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МИРОПОНИМАНИЕ</a:t>
            </a:r>
            <a:r>
              <a:rPr lang="x-none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x-none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теоретическом уровне представлено научными, религиозными, философскими картинами мира. 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65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30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42875" y="1163782"/>
            <a:ext cx="8656985" cy="4664365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ru-RU" sz="2000" dirty="0"/>
              <a:t>Такие связи имеются как в природе, так и в обществе. </a:t>
            </a:r>
            <a:br>
              <a:rPr lang="ru-RU" sz="2000" dirty="0"/>
            </a:br>
            <a:r>
              <a:rPr lang="ru-RU" sz="2000" dirty="0"/>
              <a:t>Вследствие того, что законы природы, общества и мышления объективны, они обладают общими сходными чертами. То общее, что присуще этим законам, и изучается философией. </a:t>
            </a:r>
            <a:br>
              <a:rPr lang="ru-RU" sz="2000" dirty="0"/>
            </a:br>
            <a:r>
              <a:rPr lang="ru-RU" sz="2000" b="1" dirty="0"/>
              <a:t>Познание законов объективного мира — высшая цель науки и философии</a:t>
            </a:r>
            <a:r>
              <a:rPr lang="ru-RU" sz="2000" dirty="0"/>
              <a:t>. Сознательная, активная творческая деятельность человека по преобразованию мира может быть успешной лишь при условии, что она опирается на познание его объективных законов. 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8235" y="860612"/>
            <a:ext cx="8579223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  <a:spcBef>
                <a:spcPts val="0"/>
              </a:spcBef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i="1" dirty="0"/>
              <a:t> 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905" y="448092"/>
            <a:ext cx="7877803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235" y="447675"/>
            <a:ext cx="8289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i="1" dirty="0"/>
              <a:t> </a:t>
            </a:r>
            <a:r>
              <a:rPr lang="ru-RU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Законы объективного мира </a:t>
            </a:r>
          </a:p>
          <a:p>
            <a:pPr algn="ctr"/>
            <a:r>
              <a:rPr lang="ru-RU" i="1" dirty="0">
                <a:solidFill>
                  <a:srgbClr val="FF0000"/>
                </a:solidFill>
              </a:rPr>
              <a:t>— это устойчивые, необходимые, внутренние связи и взаимодействия между различными явлениями и процессами материального и духовного мира.</a:t>
            </a:r>
            <a:r>
              <a:rPr lang="ru-RU" dirty="0">
                <a:solidFill>
                  <a:srgbClr val="FF0000"/>
                </a:solidFill>
              </a:rPr>
              <a:t> </a:t>
            </a:r>
            <a:br>
              <a:rPr lang="ru-RU" dirty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39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31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166215"/>
            <a:ext cx="8279055" cy="440041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4000" b="1" i="1" dirty="0">
                <a:solidFill>
                  <a:srgbClr val="FF0000"/>
                </a:solidFill>
                <a:latin typeface="Arial Black" panose="020B0A04020102020204" pitchFamily="34" charset="0"/>
              </a:rPr>
              <a:t>познание реальности</a:t>
            </a:r>
            <a:endParaRPr lang="ru-RU" sz="4000" b="1" dirty="0">
              <a:solidFill>
                <a:srgbClr val="FF000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6346" y="1001806"/>
            <a:ext cx="7395883" cy="324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Философская картина мира может менять ракурсы в зависимости от ответа на вопрос об адекватности познания мира. </a:t>
            </a:r>
          </a:p>
          <a:p>
            <a:pPr indent="2286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Выделяются три возможных варианта: </a:t>
            </a:r>
          </a:p>
          <a:p>
            <a:pPr marL="34290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sz="2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крайний агностицизм, </a:t>
            </a:r>
          </a:p>
          <a:p>
            <a:pPr marL="34290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sz="2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умеренный агностицизм (скептицизм), </a:t>
            </a:r>
          </a:p>
          <a:p>
            <a:pPr marL="34290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sz="2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гносеологический оптимизм.</a:t>
            </a:r>
            <a:endParaRPr lang="ru-RU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24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906" y="447675"/>
            <a:ext cx="8588188" cy="2843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2800" b="1" i="1" dirty="0">
                <a:solidFill>
                  <a:srgbClr val="FF0000"/>
                </a:solidFill>
                <a:latin typeface="Arial Black" panose="020B0A04020102020204" pitchFamily="34" charset="0"/>
                <a:ea typeface="Times New Roman" panose="02020603050405020304" pitchFamily="18" charset="0"/>
              </a:rPr>
              <a:t>Позиция крайнего агностицизма </a:t>
            </a:r>
          </a:p>
          <a:p>
            <a:pPr indent="2286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выражается тезисом: познание реальности невозможно. Человек обречен находится в плену иллюзий, порождаемых воображением, выход за границы которого не возможен в принципе. На сегодняшний день среди философских учений, пожалуй, не найдется таких, в которых бы последовательно выражалась эта позиция. Она выделяется в основном с точки зрения логической полноты.</a:t>
            </a:r>
          </a:p>
        </p:txBody>
      </p:sp>
    </p:spTree>
    <p:extLst>
      <p:ext uri="{BB962C8B-B14F-4D97-AF65-F5344CB8AC3E}">
        <p14:creationId xmlns:p14="http://schemas.microsoft.com/office/powerpoint/2010/main" val="2939482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6071" y="64054"/>
            <a:ext cx="4901991" cy="2944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2400" b="1" i="1" dirty="0">
                <a:solidFill>
                  <a:srgbClr val="FF0000"/>
                </a:solidFill>
                <a:latin typeface="Arial Black" panose="020B0A04020102020204" pitchFamily="34" charset="0"/>
                <a:ea typeface="Times New Roman" panose="02020603050405020304" pitchFamily="18" charset="0"/>
              </a:rPr>
              <a:t>Скептицизм или умеренный агностицизм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распространён среди философов достаточного широко. Эта установка говорит о том, что познание реальности ограничено прежде всего познавательными способностями человека. Мир познаваем на уровне явлений, но не по сути (И. Кант). </a:t>
            </a:r>
          </a:p>
        </p:txBody>
      </p:sp>
      <p:pic>
        <p:nvPicPr>
          <p:cNvPr id="7" name="Picture 2" descr="https://themindlessphilosopher.files.wordpress.com/2019/09/i-kant.png?w=676">
            <a:extLst>
              <a:ext uri="{FF2B5EF4-FFF2-40B4-BE49-F238E27FC236}">
                <a16:creationId xmlns:a16="http://schemas.microsoft.com/office/drawing/2014/main" id="{FE36E193-77B6-45E3-A73B-CC6D37015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01" y="62119"/>
            <a:ext cx="3438693" cy="27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4775077-9677-42D5-A2C5-F56B14660BFD}"/>
              </a:ext>
            </a:extLst>
          </p:cNvPr>
          <p:cNvSpPr/>
          <p:nvPr/>
        </p:nvSpPr>
        <p:spPr>
          <a:xfrm>
            <a:off x="236071" y="2897841"/>
            <a:ext cx="8830215" cy="2472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Мы не можем сказать, на сколько точно сознание человека отражает реальность, потому что в нашем распоряжении нет инструмента сравнения содержания сознания и объективной реальности. Это является главным основанием для скептической установки. Единственным доводом, который убеждает нас в том, что наши знания имеют отношения к внешнему миру, является практика, успешность которой опирается на знания.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3771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9643" y="168089"/>
            <a:ext cx="5613103" cy="2322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2400" b="1" i="1" dirty="0">
                <a:solidFill>
                  <a:srgbClr val="FF0000"/>
                </a:solidFill>
                <a:latin typeface="Arial Black" panose="020B0A04020102020204" pitchFamily="34" charset="0"/>
                <a:ea typeface="Times New Roman" panose="02020603050405020304" pitchFamily="18" charset="0"/>
              </a:rPr>
              <a:t>Гносеологический оптимизм </a:t>
            </a:r>
          </a:p>
          <a:p>
            <a:pPr indent="228600"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провозглашает, что мир познаваем полностью и по существу. Эту позицию разделяют философы Просвещения, Г. Гегель, диалектические материалисты.</a:t>
            </a:r>
          </a:p>
          <a:p>
            <a:pPr algn="just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http://granat.wiki/userfiles/editor/large/623_3.jpg">
            <a:extLst>
              <a:ext uri="{FF2B5EF4-FFF2-40B4-BE49-F238E27FC236}">
                <a16:creationId xmlns:a16="http://schemas.microsoft.com/office/drawing/2014/main" id="{8D5A6E68-A457-41D3-A629-BAFD6577A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51" y="528106"/>
            <a:ext cx="2561443" cy="32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fb.ru/misc/i/gallery/47468/2776340.jpg">
            <a:extLst>
              <a:ext uri="{FF2B5EF4-FFF2-40B4-BE49-F238E27FC236}">
                <a16:creationId xmlns:a16="http://schemas.microsoft.com/office/drawing/2014/main" id="{C2D4CCDB-7E5B-46C9-8339-66296D899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92" y="2167331"/>
            <a:ext cx="2393713" cy="297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653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54544" y="445665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4873" y="409620"/>
            <a:ext cx="8312727" cy="484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Относительно ведущей познавательной способности философские картины мира можно делить на рационалистические и иррационалистические.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Иррационализм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это общая гносеологическая установка, согласно которой подлинное знание о мире человек может получить с помощью интуиции и инстинктов.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Рационализм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полагает, что ведущей познавательной способностью является разум. Его роль в процессе познания незаменима.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Сенсуализм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(эмпиризм) в целом не отрицает важную роль разума в процессе познания, однако предлагает оценивать ее несколько иначе. Здесь в качестве ведущей познавательной способности выделяются чувства, основным источником знания является опыт.</a:t>
            </a:r>
          </a:p>
        </p:txBody>
      </p:sp>
    </p:spTree>
    <p:extLst>
      <p:ext uri="{BB962C8B-B14F-4D97-AF65-F5344CB8AC3E}">
        <p14:creationId xmlns:p14="http://schemas.microsoft.com/office/powerpoint/2010/main" val="1894352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34470" y="64055"/>
            <a:ext cx="8121223" cy="161682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4873" y="409620"/>
            <a:ext cx="8312727" cy="1920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Иррационализм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это общая гносеологическая установка, согласно которой подлинное знание о мире человек может получить с помощью интуиции и инстинктов.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800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B9E46F0-7764-409B-8785-FE386DCAA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071" y="64055"/>
            <a:ext cx="5859929" cy="524280"/>
          </a:xfrm>
        </p:spPr>
        <p:txBody>
          <a:bodyPr>
            <a:noAutofit/>
          </a:bodyPr>
          <a:lstStyle/>
          <a:p>
            <a:pPr algn="l"/>
            <a:r>
              <a:rPr lang="ru-RU" sz="3200" b="1" dirty="0"/>
              <a:t>Артур Шопенгауэр 1788 - 1860</a:t>
            </a:r>
          </a:p>
        </p:txBody>
      </p:sp>
      <p:pic>
        <p:nvPicPr>
          <p:cNvPr id="1026" name="Picture 2" descr="https://forexdengi.com/attachment.php?attachmentid=3957428&amp;d=1595922340">
            <a:extLst>
              <a:ext uri="{FF2B5EF4-FFF2-40B4-BE49-F238E27FC236}">
                <a16:creationId xmlns:a16="http://schemas.microsoft.com/office/drawing/2014/main" id="{750E996A-4137-448A-88F9-032028A0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46" y="527373"/>
            <a:ext cx="2630155" cy="341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E0A14FB-EBB0-4992-BC9F-9B11578F573D}"/>
              </a:ext>
            </a:extLst>
          </p:cNvPr>
          <p:cNvSpPr/>
          <p:nvPr/>
        </p:nvSpPr>
        <p:spPr>
          <a:xfrm>
            <a:off x="49619" y="1446028"/>
            <a:ext cx="639529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lain" startAt="1819"/>
            </a:pPr>
            <a:r>
              <a:rPr lang="ru-RU" sz="2000" b="1" dirty="0"/>
              <a:t> Мир как воля и представление</a:t>
            </a:r>
          </a:p>
          <a:p>
            <a:endParaRPr lang="ru-RU" sz="2000" b="1" dirty="0"/>
          </a:p>
          <a:p>
            <a:r>
              <a:rPr lang="ru-RU" sz="2000" b="1" dirty="0"/>
              <a:t>Мировое зло, тщетность жизни, аскетизм и эстетическое созерцание.</a:t>
            </a:r>
          </a:p>
          <a:p>
            <a:endParaRPr lang="ru-RU" sz="2000" b="1" dirty="0"/>
          </a:p>
          <a:p>
            <a:r>
              <a:rPr lang="ru-RU" sz="2000" b="1" dirty="0"/>
              <a:t>Философский пессимизм</a:t>
            </a:r>
          </a:p>
          <a:p>
            <a:endParaRPr lang="ru-RU" sz="2000" b="1" dirty="0"/>
          </a:p>
          <a:p>
            <a:r>
              <a:rPr lang="ru-RU" sz="2000" b="1" dirty="0"/>
              <a:t>Широкий культурный кругозор, хороший литературный стиль, блестящий оратор, остроумие, сильный независимый характер.</a:t>
            </a:r>
          </a:p>
        </p:txBody>
      </p:sp>
    </p:spTree>
    <p:extLst>
      <p:ext uri="{BB962C8B-B14F-4D97-AF65-F5344CB8AC3E}">
        <p14:creationId xmlns:p14="http://schemas.microsoft.com/office/powerpoint/2010/main" val="3898199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pic>
        <p:nvPicPr>
          <p:cNvPr id="2050" name="Picture 2" descr="https://interesnyefakty.org/wp-content/uploads/shopengauer.jpg">
            <a:extLst>
              <a:ext uri="{FF2B5EF4-FFF2-40B4-BE49-F238E27FC236}">
                <a16:creationId xmlns:a16="http://schemas.microsoft.com/office/drawing/2014/main" id="{3FCDB578-1476-4596-93DF-1014A1160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21" y="581522"/>
            <a:ext cx="2791238" cy="359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EC7AC0C-552A-4DBF-A3C4-DC01013A8D79}"/>
              </a:ext>
            </a:extLst>
          </p:cNvPr>
          <p:cNvSpPr/>
          <p:nvPr/>
        </p:nvSpPr>
        <p:spPr>
          <a:xfrm>
            <a:off x="-56707" y="347330"/>
            <a:ext cx="646459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четыре основания опыта:</a:t>
            </a:r>
          </a:p>
          <a:p>
            <a:endParaRPr lang="ru-RU" dirty="0"/>
          </a:p>
          <a:p>
            <a:r>
              <a:rPr lang="ru-RU" dirty="0"/>
              <a:t>мир физических объектов</a:t>
            </a:r>
          </a:p>
          <a:p>
            <a:r>
              <a:rPr lang="ru-RU" dirty="0"/>
              <a:t>мир абстрактных понятий</a:t>
            </a:r>
          </a:p>
          <a:p>
            <a:r>
              <a:rPr lang="ru-RU" dirty="0"/>
              <a:t>мир математических объектов</a:t>
            </a:r>
          </a:p>
          <a:p>
            <a:r>
              <a:rPr lang="ru-RU" dirty="0"/>
              <a:t>Я как источник и субъект воли.</a:t>
            </a:r>
          </a:p>
          <a:p>
            <a:endParaRPr lang="ru-RU" dirty="0"/>
          </a:p>
          <a:p>
            <a:r>
              <a:rPr lang="ru-RU" dirty="0"/>
              <a:t>Весь видимый мир, вся совокупность опыта, есть объект для субъекта. Его  реальность состоит в его явлении или в воспринимаемости субъектом.</a:t>
            </a:r>
          </a:p>
          <a:p>
            <a:endParaRPr lang="ru-RU" dirty="0"/>
          </a:p>
          <a:p>
            <a:r>
              <a:rPr lang="ru-RU" dirty="0"/>
              <a:t>Мир есть то, что воспринимается, его реальность исчерпывается его воспринимаемостью.</a:t>
            </a:r>
          </a:p>
        </p:txBody>
      </p:sp>
    </p:spTree>
    <p:extLst>
      <p:ext uri="{BB962C8B-B14F-4D97-AF65-F5344CB8AC3E}">
        <p14:creationId xmlns:p14="http://schemas.microsoft.com/office/powerpoint/2010/main" val="1504693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39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B9E46F0-7764-409B-8785-FE386DCAA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12" y="655065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ru-RU" dirty="0"/>
              <a:t>Что есть реальность, лежащая под покровом Майи?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1AC849D-A0FD-4673-B3E8-51188B15CEF0}"/>
              </a:ext>
            </a:extLst>
          </p:cNvPr>
          <p:cNvSpPr/>
          <p:nvPr/>
        </p:nvSpPr>
        <p:spPr>
          <a:xfrm>
            <a:off x="538715" y="2248585"/>
            <a:ext cx="8513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Все индивидуальные субъекты и объекты это видимость - Майя!!!!</a:t>
            </a:r>
          </a:p>
        </p:txBody>
      </p:sp>
    </p:spTree>
    <p:extLst>
      <p:ext uri="{BB962C8B-B14F-4D97-AF65-F5344CB8AC3E}">
        <p14:creationId xmlns:p14="http://schemas.microsoft.com/office/powerpoint/2010/main" val="326140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389533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41745" y="175490"/>
            <a:ext cx="8321964" cy="47013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Основой философской картины мира является та или иная </a:t>
            </a:r>
            <a:br>
              <a:rPr 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концепция бытия.</a:t>
            </a:r>
            <a:br>
              <a:rPr lang="ru-RU" sz="20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b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000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БЫТИЕ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это наиболее общая, предельно абстрактная философская категория, через которую фиксируется знание о предельных взаимоотношениях (закономерностях), которые существуют между миром и человеком.</a:t>
            </a:r>
            <a:b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153" y="3765176"/>
            <a:ext cx="8659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50468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40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AF43E20-2A72-4BC6-8DD5-8C3AABC69F7C}"/>
              </a:ext>
            </a:extLst>
          </p:cNvPr>
          <p:cNvSpPr/>
          <p:nvPr/>
        </p:nvSpPr>
        <p:spPr>
          <a:xfrm>
            <a:off x="163033" y="134679"/>
            <a:ext cx="8357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Сёрен</a:t>
            </a:r>
            <a:r>
              <a:rPr lang="ru-RU" sz="2400" b="1" dirty="0">
                <a:solidFill>
                  <a:srgbClr val="FF0000"/>
                </a:solidFill>
                <a:latin typeface="Arial" panose="020B0604020202020204" pitchFamily="34" charset="0"/>
              </a:rPr>
              <a:t> Кьеркегор (1813 — 1855), </a:t>
            </a:r>
          </a:p>
        </p:txBody>
      </p:sp>
      <p:pic>
        <p:nvPicPr>
          <p:cNvPr id="3074" name="Picture 2" descr="https://avatars.mds.yandex.net/get-zen_doc/1711960/pub_5e3f0325f7fac352c522acf2_5e3f047c51f5346faab4f9e6/scale_1200">
            <a:extLst>
              <a:ext uri="{FF2B5EF4-FFF2-40B4-BE49-F238E27FC236}">
                <a16:creationId xmlns:a16="http://schemas.microsoft.com/office/drawing/2014/main" id="{0348A815-EE1B-4369-9C40-5E99543C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83" y="895350"/>
            <a:ext cx="50292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AF03C17-2EC0-4BFA-A5A6-9C7B03084CA8}"/>
              </a:ext>
            </a:extLst>
          </p:cNvPr>
          <p:cNvSpPr/>
          <p:nvPr/>
        </p:nvSpPr>
        <p:spPr>
          <a:xfrm>
            <a:off x="56708" y="987601"/>
            <a:ext cx="3841898" cy="2125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датский философ, теолог и писатель, по праву считается предтечей и одновременно основателем европейского экзистенциализма.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2713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41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F93310-9D65-47DE-835A-A2FD85DDC643}"/>
              </a:ext>
            </a:extLst>
          </p:cNvPr>
          <p:cNvSpPr/>
          <p:nvPr/>
        </p:nvSpPr>
        <p:spPr>
          <a:xfrm>
            <a:off x="453656" y="602512"/>
            <a:ext cx="8385544" cy="3156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Существование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это категория, выражающая свободную самореализацию, самоосуществление между различными альтернативами.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Существовать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значит все более и более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самореализовываться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качестве индивидуальности, но не как члена группы.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Кьеркегора таким существованием является акт веры, действенная вера выбирает Бога, соотносит человека с Богом, это экзистенциальный выбор. Например, библейски Авраам, или многострадальный Иов.</a:t>
            </a:r>
          </a:p>
        </p:txBody>
      </p:sp>
    </p:spTree>
    <p:extLst>
      <p:ext uri="{BB962C8B-B14F-4D97-AF65-F5344CB8AC3E}">
        <p14:creationId xmlns:p14="http://schemas.microsoft.com/office/powerpoint/2010/main" val="3008996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F93310-9D65-47DE-835A-A2FD85DDC643}"/>
              </a:ext>
            </a:extLst>
          </p:cNvPr>
          <p:cNvSpPr/>
          <p:nvPr/>
        </p:nvSpPr>
        <p:spPr>
          <a:xfrm>
            <a:off x="453656" y="602512"/>
            <a:ext cx="8385544" cy="3156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Существование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это категория, выражающая свободную самореализацию, самоосуществление между различными альтернативами.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Существовать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значит все более и более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самореализовываться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качестве индивидуальности, но не как члена группы.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Кьеркегора таким существованием является акт веры, действенная вера выбирает Бога, соотносит человека с Богом, это экзистенциальный выбор. Например, библейски Авраам, или многострадальный Иов.</a:t>
            </a:r>
          </a:p>
        </p:txBody>
      </p:sp>
    </p:spTree>
    <p:extLst>
      <p:ext uri="{BB962C8B-B14F-4D97-AF65-F5344CB8AC3E}">
        <p14:creationId xmlns:p14="http://schemas.microsoft.com/office/powerpoint/2010/main" val="2492357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pic>
        <p:nvPicPr>
          <p:cNvPr id="5122" name="Picture 2" descr="https://pbs.twimg.com/media/EY9lONfXkAASkEz.jpg">
            <a:extLst>
              <a:ext uri="{FF2B5EF4-FFF2-40B4-BE49-F238E27FC236}">
                <a16:creationId xmlns:a16="http://schemas.microsoft.com/office/drawing/2014/main" id="{8D9AB665-F3F1-4E83-B33B-C299348FE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77" y="567069"/>
            <a:ext cx="2834752" cy="369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416FE1-7E14-496C-8587-60F81A3EC255}"/>
              </a:ext>
            </a:extLst>
          </p:cNvPr>
          <p:cNvSpPr/>
          <p:nvPr/>
        </p:nvSpPr>
        <p:spPr>
          <a:xfrm>
            <a:off x="127591" y="290623"/>
            <a:ext cx="590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Зигмунд Фрейд (1856-1939)</a:t>
            </a:r>
          </a:p>
        </p:txBody>
      </p:sp>
    </p:spTree>
    <p:extLst>
      <p:ext uri="{BB962C8B-B14F-4D97-AF65-F5344CB8AC3E}">
        <p14:creationId xmlns:p14="http://schemas.microsoft.com/office/powerpoint/2010/main" val="2990918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969" y="105586"/>
            <a:ext cx="2184400" cy="39865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29553" y="2052917"/>
            <a:ext cx="5322407" cy="1515035"/>
          </a:xfrm>
        </p:spPr>
        <p:txBody>
          <a:bodyPr>
            <a:normAutofit fontScale="90000"/>
          </a:bodyPr>
          <a:lstStyle/>
          <a:p>
            <a:pPr algn="l"/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42E971-DE40-40D9-801D-220625C41392}"/>
              </a:ext>
            </a:extLst>
          </p:cNvPr>
          <p:cNvSpPr/>
          <p:nvPr/>
        </p:nvSpPr>
        <p:spPr>
          <a:xfrm>
            <a:off x="406752" y="397919"/>
            <a:ext cx="66213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FF0000"/>
                </a:solidFill>
              </a:rPr>
              <a:t>Рационализм</a:t>
            </a:r>
            <a:r>
              <a:rPr lang="ru-RU" b="1" dirty="0">
                <a:solidFill>
                  <a:srgbClr val="FF0000"/>
                </a:solidFill>
              </a:rPr>
              <a:t> — это точка зрения рассудка (разума).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BBC1CD4-58C7-49B6-9D92-71D0043836F4}"/>
              </a:ext>
            </a:extLst>
          </p:cNvPr>
          <p:cNvSpPr/>
          <p:nvPr/>
        </p:nvSpPr>
        <p:spPr>
          <a:xfrm>
            <a:off x="804529" y="1128528"/>
            <a:ext cx="7474689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Рационализм, по определению философии,- совокупность философских направлений, которые делают центральным пунктом анализа:</a:t>
            </a:r>
          </a:p>
          <a:p>
            <a:pPr lvl="0">
              <a:lnSpc>
                <a:spcPct val="150000"/>
              </a:lnSpc>
            </a:pPr>
            <a:r>
              <a:rPr lang="ru-RU" sz="2000" dirty="0"/>
              <a:t>*с субъективной стороны — разум, мышление, рассудок;</a:t>
            </a:r>
          </a:p>
          <a:p>
            <a:pPr lvl="0">
              <a:lnSpc>
                <a:spcPct val="150000"/>
              </a:lnSpc>
            </a:pPr>
            <a:r>
              <a:rPr lang="ru-RU" sz="2000" dirty="0"/>
              <a:t>*с объективной — разумность, логический порядок вещей.</a:t>
            </a:r>
          </a:p>
        </p:txBody>
      </p:sp>
    </p:spTree>
    <p:extLst>
      <p:ext uri="{BB962C8B-B14F-4D97-AF65-F5344CB8AC3E}">
        <p14:creationId xmlns:p14="http://schemas.microsoft.com/office/powerpoint/2010/main" val="3608333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pic>
        <p:nvPicPr>
          <p:cNvPr id="3074" name="Picture 2" descr="https://avatars.mds.yandex.net/get-zen_doc/4593804/pub_5ff8d419f906b16872227837_601fafde86f4e222086a1931/scale_1200">
            <a:extLst>
              <a:ext uri="{FF2B5EF4-FFF2-40B4-BE49-F238E27FC236}">
                <a16:creationId xmlns:a16="http://schemas.microsoft.com/office/drawing/2014/main" id="{224983CE-5170-4450-AE18-D4835C074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33" y="-6724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ECCC5FF-FC17-4F3F-AF3E-1F8BCCBA837A}"/>
              </a:ext>
            </a:extLst>
          </p:cNvPr>
          <p:cNvSpPr/>
          <p:nvPr/>
        </p:nvSpPr>
        <p:spPr>
          <a:xfrm>
            <a:off x="168088" y="1289072"/>
            <a:ext cx="5240992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latin typeface="Arial Black" panose="020B0A04020102020204" pitchFamily="34" charset="0"/>
                <a:cs typeface="Times New Roman" panose="02020603050405020304" pitchFamily="18" charset="0"/>
              </a:rPr>
              <a:t>Рене́ </a:t>
            </a:r>
            <a:r>
              <a:rPr lang="ru-RU" sz="2400" i="1" dirty="0" err="1">
                <a:latin typeface="Arial Black" panose="020B0A04020102020204" pitchFamily="34" charset="0"/>
                <a:cs typeface="Times New Roman" panose="02020603050405020304" pitchFamily="18" charset="0"/>
              </a:rPr>
              <a:t>Дека́рт</a:t>
            </a:r>
            <a:r>
              <a:rPr lang="ru-RU" sz="2400" i="1" dirty="0"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(1596 —  1650) —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КОГИТО: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COGITO ERGO SUM </a:t>
            </a:r>
            <a:endParaRPr lang="ru-RU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 МЫСЛЮ – СЛЕДОВАТЕЛЬНО СУЩЕСТВУЮ)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8F7824-FD6F-4047-9FB5-86708F11CEF4}"/>
              </a:ext>
            </a:extLst>
          </p:cNvPr>
          <p:cNvSpPr/>
          <p:nvPr/>
        </p:nvSpPr>
        <p:spPr>
          <a:xfrm>
            <a:off x="87406" y="109336"/>
            <a:ext cx="5560359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Рационализм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полагает, что ведущей познавательной способностью является разум. Его роль в процессе познания незаменима.</a:t>
            </a:r>
          </a:p>
        </p:txBody>
      </p:sp>
    </p:spTree>
    <p:extLst>
      <p:ext uri="{BB962C8B-B14F-4D97-AF65-F5344CB8AC3E}">
        <p14:creationId xmlns:p14="http://schemas.microsoft.com/office/powerpoint/2010/main" val="690002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969" y="105586"/>
            <a:ext cx="2184400" cy="39865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29553" y="2052917"/>
            <a:ext cx="5322407" cy="1515035"/>
          </a:xfrm>
        </p:spPr>
        <p:txBody>
          <a:bodyPr>
            <a:normAutofit fontScale="90000"/>
          </a:bodyPr>
          <a:lstStyle/>
          <a:p>
            <a:pPr algn="l"/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693393-7839-4617-81AA-6693AA712612}"/>
              </a:ext>
            </a:extLst>
          </p:cNvPr>
          <p:cNvSpPr/>
          <p:nvPr/>
        </p:nvSpPr>
        <p:spPr>
          <a:xfrm>
            <a:off x="141767" y="1346791"/>
            <a:ext cx="8881731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не принимай вещь за истинную, пока ты ее не познал как истинную, поэтому избегай всякой поспешности и заинтересованности в познании;</a:t>
            </a:r>
          </a:p>
          <a:p>
            <a:pPr>
              <a:lnSpc>
                <a:spcPct val="150000"/>
              </a:lnSpc>
            </a:pPr>
            <a:r>
              <a:rPr lang="ru-RU" dirty="0"/>
              <a:t>• сложный вопрос необходимо разделять на множество мелких, ответы на которых не вызывают сомнения;</a:t>
            </a:r>
          </a:p>
          <a:p>
            <a:pPr>
              <a:lnSpc>
                <a:spcPct val="150000"/>
              </a:lnSpc>
            </a:pPr>
            <a:r>
              <a:rPr lang="ru-RU" dirty="0"/>
              <a:t>• в процессе познания мысль должна двигаться от простых вещей к сложным;</a:t>
            </a:r>
          </a:p>
          <a:p>
            <a:pPr>
              <a:lnSpc>
                <a:spcPct val="150000"/>
              </a:lnSpc>
            </a:pPr>
            <a:r>
              <a:rPr lang="ru-RU" dirty="0"/>
              <a:t>• необходимо составлять полные перечни и обзоры, чтобы быть уверенным, что ничего не пропустил.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D103551-081F-4CE4-89DB-9010B1D4DDF7}"/>
              </a:ext>
            </a:extLst>
          </p:cNvPr>
          <p:cNvSpPr/>
          <p:nvPr/>
        </p:nvSpPr>
        <p:spPr>
          <a:xfrm>
            <a:off x="411126" y="180928"/>
            <a:ext cx="82792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accent2">
                    <a:lumMod val="75000"/>
                  </a:schemeClr>
                </a:solidFill>
              </a:rPr>
              <a:t>Дедукция</a:t>
            </a:r>
          </a:p>
          <a:p>
            <a:r>
              <a:rPr lang="ru-RU" sz="2400" b="1" dirty="0"/>
              <a:t> </a:t>
            </a:r>
            <a:r>
              <a:rPr lang="ru-RU" dirty="0"/>
              <a:t>— метод мышления, при котором частные положения выводятся из общего.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9088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60" y="169513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29553" y="2052917"/>
            <a:ext cx="5322407" cy="1515035"/>
          </a:xfrm>
        </p:spPr>
        <p:txBody>
          <a:bodyPr>
            <a:normAutofit fontScale="90000"/>
          </a:bodyPr>
          <a:lstStyle/>
          <a:p>
            <a:pPr algn="l"/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sz="2700" dirty="0">
                <a:latin typeface="Times New Roman" pitchFamily="18" charset="0"/>
                <a:cs typeface="Times New Roman" pitchFamily="18" charset="0"/>
              </a:rPr>
            </a:b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  <p:sp>
        <p:nvSpPr>
          <p:cNvPr id="2" name="Rectangle 1"/>
          <p:cNvSpPr/>
          <p:nvPr/>
        </p:nvSpPr>
        <p:spPr>
          <a:xfrm>
            <a:off x="142875" y="259976"/>
            <a:ext cx="7898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гипотетико-дедуктивный метод</a:t>
            </a:r>
          </a:p>
        </p:txBody>
      </p:sp>
      <p:sp>
        <p:nvSpPr>
          <p:cNvPr id="3" name="Rectangle 2"/>
          <p:cNvSpPr/>
          <p:nvPr/>
        </p:nvSpPr>
        <p:spPr>
          <a:xfrm>
            <a:off x="2673927" y="3551050"/>
            <a:ext cx="4572000" cy="504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000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35106" y="1078239"/>
            <a:ext cx="7787677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>
              <a:lnSpc>
                <a:spcPct val="150000"/>
              </a:lnSpc>
            </a:pPr>
            <a:r>
              <a:rPr lang="ru-RU" altLang="ru-RU" sz="1600" i="1" dirty="0"/>
              <a:t>(от греч. hypothesis — основание, предположение и лат. deductio — выведение) </a:t>
            </a:r>
            <a:r>
              <a:rPr lang="ru-RU" altLang="ru-RU" sz="1600" b="1" dirty="0"/>
              <a:t>— </a:t>
            </a:r>
            <a:r>
              <a:rPr lang="ru-RU" altLang="ru-RU" sz="2000" b="1" dirty="0"/>
              <a:t>метод научного исследования, который сводится к дедуктивному выводу следствий из гипотезы (или системы гипотез) и их эмпирической (экспериментальной) проверке. </a:t>
            </a:r>
            <a:endParaRPr kumimoji="0" lang="ru-RU" altLang="ru-RU" sz="2000" b="1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4847" y="2985246"/>
            <a:ext cx="5450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en-US" i="1" dirty="0"/>
          </a:p>
          <a:p>
            <a:r>
              <a:rPr lang="ru-RU" i="1" dirty="0"/>
              <a:t>Энциклопедия эпистемологии и философии науки</a:t>
            </a:r>
          </a:p>
          <a:p>
            <a:r>
              <a:rPr lang="ru-RU" i="1" dirty="0"/>
              <a:t>https://epistemology_of_science.academic.ru</a:t>
            </a:r>
          </a:p>
        </p:txBody>
      </p:sp>
    </p:spTree>
    <p:extLst>
      <p:ext uri="{BB962C8B-B14F-4D97-AF65-F5344CB8AC3E}">
        <p14:creationId xmlns:p14="http://schemas.microsoft.com/office/powerpoint/2010/main" val="2684231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623" y="361507"/>
            <a:ext cx="7396987" cy="311184"/>
          </a:xfrm>
        </p:spPr>
        <p:txBody>
          <a:bodyPr>
            <a:noAutofit/>
          </a:bodyPr>
          <a:lstStyle/>
          <a:p>
            <a:pPr algn="l"/>
            <a:r>
              <a:rPr lang="ru-RU" sz="2400" b="1" dirty="0">
                <a:solidFill>
                  <a:srgbClr val="FF0000"/>
                </a:solidFill>
              </a:rPr>
              <a:t>Гипотетико-дедуктивного метод</a:t>
            </a:r>
            <a:endParaRPr lang="ru-RU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38506" y="4778326"/>
            <a:ext cx="5094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7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5684" y="672691"/>
            <a:ext cx="7396987" cy="3588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процесса: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ru-RU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1.  </a:t>
            </a:r>
            <a:r>
              <a:rPr lang="ru-RU" sz="1500" b="1" dirty="0"/>
              <a:t>     </a:t>
            </a:r>
            <a:r>
              <a:rPr lang="ru-RU" sz="1500" dirty="0"/>
              <a:t>выдвижение гипотезы</a:t>
            </a:r>
          </a:p>
          <a:p>
            <a:pPr>
              <a:lnSpc>
                <a:spcPct val="150000"/>
              </a:lnSpc>
            </a:pPr>
            <a:r>
              <a:rPr lang="ru-RU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2. </a:t>
            </a:r>
            <a:r>
              <a:rPr lang="ru-RU" sz="1500" dirty="0"/>
              <a:t>      оценка степени </a:t>
            </a:r>
            <a:r>
              <a:rPr lang="ru-RU" sz="1500" dirty="0" err="1"/>
              <a:t>фальсифицируемости</a:t>
            </a:r>
            <a:r>
              <a:rPr lang="ru-RU" sz="1500" dirty="0"/>
              <a:t> гипотезы</a:t>
            </a:r>
          </a:p>
          <a:p>
            <a:pPr>
              <a:lnSpc>
                <a:spcPct val="150000"/>
              </a:lnSpc>
            </a:pPr>
            <a:r>
              <a:rPr lang="ru-RU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ru-RU" sz="1500" b="1" dirty="0"/>
              <a:t>      </a:t>
            </a:r>
            <a:r>
              <a:rPr lang="ru-RU" sz="1500" dirty="0"/>
              <a:t>выбор предпочтительной гипотезы</a:t>
            </a:r>
          </a:p>
          <a:p>
            <a:pPr>
              <a:lnSpc>
                <a:spcPct val="150000"/>
              </a:lnSpc>
            </a:pPr>
            <a:r>
              <a:rPr lang="ru-RU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ru-RU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ru-RU" sz="1500" dirty="0"/>
              <a:t>выведение эмпирически проверяемых следствий и проведение экспериментов</a:t>
            </a:r>
          </a:p>
          <a:p>
            <a:pPr>
              <a:lnSpc>
                <a:spcPct val="150000"/>
              </a:lnSpc>
            </a:pPr>
            <a:r>
              <a:rPr lang="ru-RU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 </a:t>
            </a:r>
            <a:r>
              <a:rPr lang="ru-RU" sz="1500" b="1" dirty="0"/>
              <a:t>   </a:t>
            </a:r>
            <a:r>
              <a:rPr lang="ru-RU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500" dirty="0"/>
              <a:t>отбор следствий, имеющих принципиально новый характер</a:t>
            </a:r>
          </a:p>
          <a:p>
            <a:pPr>
              <a:lnSpc>
                <a:spcPct val="150000"/>
              </a:lnSpc>
            </a:pPr>
            <a:r>
              <a:rPr lang="ru-RU" sz="15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 </a:t>
            </a:r>
            <a:r>
              <a:rPr lang="ru-RU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ru-RU" sz="1500" dirty="0"/>
              <a:t>отбрасывание гипотезы в случае ее фальсификации, если же теория не фальсифицируется, то принимается конвенциальное решение о прекращении проверок и объявление теории принятой</a:t>
            </a:r>
          </a:p>
          <a:p>
            <a:pPr>
              <a:lnSpc>
                <a:spcPct val="150000"/>
              </a:lnSpc>
            </a:pPr>
            <a:endParaRPr lang="ru-RU" sz="15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C59AED4-287B-4CBB-B06E-C72E6D82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969" y="105586"/>
            <a:ext cx="2184400" cy="39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06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49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920885"/>
            <a:ext cx="8871884" cy="3506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55575" y="27403"/>
            <a:ext cx="5838491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070C0"/>
                </a:solidFill>
                <a:latin typeface="Trebuchet MS" pitchFamily="34" charset="0"/>
              </a:rPr>
              <a:t>Чарлз Роберт Дарвин</a:t>
            </a:r>
            <a:endParaRPr lang="ru-RU" sz="2400" dirty="0">
              <a:solidFill>
                <a:srgbClr val="0070C0"/>
              </a:solidFill>
              <a:latin typeface="Trebuchet MS" pitchFamily="34" charset="0"/>
            </a:endParaRPr>
          </a:p>
          <a:p>
            <a:r>
              <a:rPr lang="ru-RU" altLang="ru-RU" dirty="0">
                <a:solidFill>
                  <a:srgbClr val="0070C0"/>
                </a:solidFill>
                <a:latin typeface="Trebuchet MS" pitchFamily="34" charset="0"/>
              </a:rPr>
              <a:t>1809 - 1882 г. Шрусбери, Англия  </a:t>
            </a:r>
            <a:endParaRPr lang="ru-RU" dirty="0">
              <a:solidFill>
                <a:srgbClr val="0070C0"/>
              </a:solidFill>
              <a:latin typeface="Trebuchet MS" pitchFamily="34" charset="0"/>
            </a:endParaRPr>
          </a:p>
          <a:p>
            <a:endParaRPr lang="ru-RU" sz="2000" b="1" dirty="0"/>
          </a:p>
          <a:p>
            <a:r>
              <a:rPr lang="ru-RU" sz="2400" b="1" dirty="0"/>
              <a:t>Гипотетико-дедуктивный метод</a:t>
            </a:r>
          </a:p>
          <a:p>
            <a:endParaRPr lang="ru-RU" sz="2000" b="1" dirty="0"/>
          </a:p>
          <a:p>
            <a:r>
              <a:rPr lang="ru-RU" sz="2000" b="1" dirty="0"/>
              <a:t>1859 г. </a:t>
            </a:r>
            <a:r>
              <a:rPr lang="ru-RU" sz="2000" b="1" dirty="0">
                <a:solidFill>
                  <a:srgbClr val="FF0000"/>
                </a:solidFill>
              </a:rPr>
              <a:t>«Происхождение видов путем естественного отбора, или Сохранение благоприядствуемых пород в борьбе за жизнь»</a:t>
            </a:r>
          </a:p>
        </p:txBody>
      </p:sp>
      <p:pic>
        <p:nvPicPr>
          <p:cNvPr id="16" name="Picture 6" descr="darwingolds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793" y="160337"/>
            <a:ext cx="2608918" cy="37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8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389533"/>
            <a:ext cx="2411146" cy="440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7927" y="221674"/>
            <a:ext cx="84871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Парменид</a:t>
            </a:r>
            <a:r>
              <a:rPr lang="en-US" sz="2400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/>
              <a:t>(540-480 г. до н.э.)</a:t>
            </a:r>
          </a:p>
          <a:p>
            <a:r>
              <a:rPr lang="ru-RU" dirty="0"/>
              <a:t>поэма "О природе"</a:t>
            </a:r>
          </a:p>
        </p:txBody>
      </p:sp>
      <p:pic>
        <p:nvPicPr>
          <p:cNvPr id="1026" name="Picture 2" descr="https://universoracionalista.org/wp-content/uploads/2015/07/Parm%C3%AAnid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26" y="838069"/>
            <a:ext cx="3072808" cy="349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2387084"/>
            <a:ext cx="64285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>
                <a:solidFill>
                  <a:srgbClr val="FF0000"/>
                </a:solidFill>
              </a:rPr>
              <a:t>"Есть только бытие, </a:t>
            </a:r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i="1" dirty="0">
                <a:solidFill>
                  <a:srgbClr val="FF0000"/>
                </a:solidFill>
              </a:rPr>
              <a:t>						</a:t>
            </a:r>
            <a:r>
              <a:rPr lang="ru-RU" sz="2400" i="1" dirty="0">
                <a:solidFill>
                  <a:srgbClr val="FF0000"/>
                </a:solidFill>
              </a:rPr>
              <a:t>не бытия нет вовсе"</a:t>
            </a:r>
          </a:p>
        </p:txBody>
      </p:sp>
      <p:sp>
        <p:nvSpPr>
          <p:cNvPr id="9" name="Rectangle 8"/>
          <p:cNvSpPr/>
          <p:nvPr/>
        </p:nvSpPr>
        <p:spPr>
          <a:xfrm>
            <a:off x="1551709" y="1315369"/>
            <a:ext cx="34728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Вводит категорию «Бытие»</a:t>
            </a:r>
          </a:p>
        </p:txBody>
      </p:sp>
      <p:sp>
        <p:nvSpPr>
          <p:cNvPr id="2" name="Rectangle 1"/>
          <p:cNvSpPr/>
          <p:nvPr/>
        </p:nvSpPr>
        <p:spPr>
          <a:xfrm>
            <a:off x="563418" y="3218081"/>
            <a:ext cx="53109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Онтос - бытие, единое начало мира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Бытие едино, неделимо, неподвижно</a:t>
            </a:r>
          </a:p>
        </p:txBody>
      </p:sp>
    </p:spTree>
    <p:extLst>
      <p:ext uri="{BB962C8B-B14F-4D97-AF65-F5344CB8AC3E}">
        <p14:creationId xmlns:p14="http://schemas.microsoft.com/office/powerpoint/2010/main" val="920997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4" y="-268941"/>
            <a:ext cx="4289683" cy="887506"/>
          </a:xfrm>
        </p:spPr>
        <p:txBody>
          <a:bodyPr>
            <a:noAutofit/>
          </a:bodyPr>
          <a:lstStyle/>
          <a:p>
            <a:pPr algn="l"/>
            <a:br>
              <a:rPr lang="ru-RU" sz="3200" b="1" dirty="0">
                <a:solidFill>
                  <a:srgbClr val="0070C0"/>
                </a:solidFill>
              </a:rPr>
            </a:br>
            <a:r>
              <a:rPr lang="ru-RU" sz="3200" b="1" dirty="0">
                <a:solidFill>
                  <a:srgbClr val="0070C0"/>
                </a:solidFill>
              </a:rPr>
              <a:t>			</a:t>
            </a:r>
            <a:endParaRPr lang="en-US" sz="32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50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9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618" y="2571750"/>
            <a:ext cx="3052074" cy="21800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51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 </a:t>
            </a:r>
            <a:br>
              <a:rPr lang="ru-RU" sz="2000" i="1" dirty="0"/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8235" y="860612"/>
            <a:ext cx="8579223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  <a:spcBef>
                <a:spcPts val="0"/>
              </a:spcBef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i="1" dirty="0"/>
              <a:t> </a:t>
            </a:r>
          </a:p>
        </p:txBody>
      </p:sp>
      <p:sp>
        <p:nvSpPr>
          <p:cNvPr id="2" name="Rectangle 1"/>
          <p:cNvSpPr/>
          <p:nvPr/>
        </p:nvSpPr>
        <p:spPr>
          <a:xfrm>
            <a:off x="191798" y="323612"/>
            <a:ext cx="7225002" cy="4613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indent="-180340" algn="just"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Темы научных докладов:</a:t>
            </a:r>
          </a:p>
          <a:p>
            <a:pPr marL="180340" indent="-180340" algn="just"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dirty="0"/>
              <a:t>Учение о субстанции Б. Спинозы</a:t>
            </a:r>
          </a:p>
          <a:p>
            <a:r>
              <a:rPr lang="ru-RU" dirty="0"/>
              <a:t>Дуалистическая философия Р. Декарта.</a:t>
            </a:r>
          </a:p>
          <a:p>
            <a:r>
              <a:rPr lang="ru-RU" dirty="0"/>
              <a:t>Монадология Лейбница. Доказательство того, что мы живем в самом лучших из возможных миров (оптимизм </a:t>
            </a:r>
            <a:r>
              <a:rPr lang="ru-RU" dirty="0" err="1"/>
              <a:t>лейбница</a:t>
            </a:r>
            <a:r>
              <a:rPr lang="ru-RU" dirty="0"/>
              <a:t>).</a:t>
            </a:r>
          </a:p>
          <a:p>
            <a:r>
              <a:rPr lang="ru-RU" dirty="0"/>
              <a:t>Абсолютный идеализм Гегеля.</a:t>
            </a:r>
          </a:p>
          <a:p>
            <a:r>
              <a:rPr lang="ru-RU" dirty="0"/>
              <a:t>Механистический материализм Просвещения.</a:t>
            </a:r>
          </a:p>
          <a:p>
            <a:r>
              <a:rPr lang="ru-RU" dirty="0"/>
              <a:t>Диалектический материализм </a:t>
            </a:r>
            <a:r>
              <a:rPr lang="ru-RU" dirty="0" err="1"/>
              <a:t>К.Маркса</a:t>
            </a:r>
            <a:r>
              <a:rPr lang="ru-RU" dirty="0"/>
              <a:t>.</a:t>
            </a:r>
          </a:p>
          <a:p>
            <a:r>
              <a:rPr lang="ru-RU" dirty="0"/>
              <a:t>Учение о познании И. Канта. (Кантианская революция).</a:t>
            </a:r>
          </a:p>
          <a:p>
            <a:r>
              <a:rPr lang="ru-RU" dirty="0"/>
              <a:t>Иррационалистическая философия А. Шопенгауэра.</a:t>
            </a:r>
          </a:p>
          <a:p>
            <a:r>
              <a:rPr lang="ru-RU" dirty="0"/>
              <a:t>С. Кьеркегор и начало экзистенциальной философии.</a:t>
            </a:r>
          </a:p>
          <a:p>
            <a:r>
              <a:rPr lang="ru-RU" dirty="0"/>
              <a:t>З. Фрейд и концепция бессознательного, психоаналитическая концепция культуры </a:t>
            </a:r>
          </a:p>
          <a:p>
            <a:r>
              <a:rPr lang="ru-RU" dirty="0"/>
              <a:t> 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473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o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20120" r="37119"/>
          <a:stretch/>
        </p:blipFill>
        <p:spPr>
          <a:xfrm>
            <a:off x="4855308" y="0"/>
            <a:ext cx="4288692" cy="49281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3002"/>
            <a:ext cx="9144002" cy="41100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84094" y="3083859"/>
            <a:ext cx="8116740" cy="1403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spc="300" dirty="0">
                <a:solidFill>
                  <a:schemeClr val="bg1"/>
                </a:solidFill>
                <a:latin typeface="Trebuchet MS"/>
                <a:cs typeface="Trebuchet MS"/>
              </a:rPr>
              <a:t>Спасибо за внимание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359703" y="931626"/>
            <a:ext cx="4687154" cy="86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2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681198"/>
            <a:ext cx="2958913" cy="5400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9308" y="4722650"/>
            <a:ext cx="4708770" cy="489233"/>
          </a:xfrm>
          <a:prstGeom prst="rect">
            <a:avLst/>
          </a:prstGeom>
          <a:solidFill>
            <a:srgbClr val="008F3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29715" y="4747948"/>
            <a:ext cx="4313515" cy="415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700" i="1" dirty="0">
                <a:solidFill>
                  <a:schemeClr val="bg1"/>
                </a:solidFill>
                <a:latin typeface="Trebuchet MS"/>
                <a:cs typeface="Trebuchet MS"/>
              </a:rPr>
              <a:t>Философия</a:t>
            </a:r>
            <a:endParaRPr lang="en-US" sz="1700" i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7852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75" y="103206"/>
            <a:ext cx="2411146" cy="440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4109" y="103206"/>
            <a:ext cx="8440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Парменид</a:t>
            </a:r>
            <a:r>
              <a:rPr lang="en-US" sz="2400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/>
              <a:t>(540-480 г. до н.э.)</a:t>
            </a:r>
          </a:p>
        </p:txBody>
      </p:sp>
      <p:sp>
        <p:nvSpPr>
          <p:cNvPr id="2" name="Rectangle 1"/>
          <p:cNvSpPr/>
          <p:nvPr/>
        </p:nvSpPr>
        <p:spPr>
          <a:xfrm>
            <a:off x="295565" y="543246"/>
            <a:ext cx="4839853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Парменид сделал предметом своих размышлений не ту или иную часть природного мира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природные процессы и стихии, а "существующее“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существование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таковое. То есть то, что в принципе не может чувственно восприниматься.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Мышление выводит человека за пределы его субьективных переживаний и способностей, мышление открывает "Бытие" и Истину.</a:t>
            </a:r>
          </a:p>
          <a:p>
            <a:pPr algn="ctr"/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"Бытие и мышление о нем </a:t>
            </a:r>
          </a:p>
          <a:p>
            <a:pPr algn="ctr"/>
            <a:r>
              <a:rPr lang="ru-RU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одно и тоже"</a:t>
            </a:r>
            <a:endParaRPr lang="en-US" sz="24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17" y="733713"/>
            <a:ext cx="3951249" cy="31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2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75" y="103206"/>
            <a:ext cx="2411146" cy="440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4109" y="103206"/>
            <a:ext cx="8440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Парменид</a:t>
            </a:r>
            <a:r>
              <a:rPr lang="en-US" sz="2400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/>
              <a:t>(540-480 г. до н.э.)</a:t>
            </a:r>
          </a:p>
        </p:txBody>
      </p:sp>
      <p:sp>
        <p:nvSpPr>
          <p:cNvPr id="2" name="Rectangle 1"/>
          <p:cNvSpPr/>
          <p:nvPr/>
        </p:nvSpPr>
        <p:spPr>
          <a:xfrm>
            <a:off x="295565" y="543246"/>
            <a:ext cx="456276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Вопросу об основаниях должен предшествовать вопрос о том,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есть? Отвечая на этот вопрос Парменид вводит в философию такие понятия как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(то что есть) и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(существование того, что есть). Парменид для обоснования этих понятий использует систему положений, которые логически следуют одно из другого.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u-RU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Непротиворечивость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</a:p>
          <a:p>
            <a:pPr algn="ctr">
              <a:lnSpc>
                <a:spcPct val="150000"/>
              </a:lnSpc>
            </a:pP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свойство бытия и мышления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19" y="674099"/>
            <a:ext cx="2413109" cy="346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6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389533"/>
            <a:ext cx="2411146" cy="440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7927" y="221674"/>
            <a:ext cx="8487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Парменид</a:t>
            </a:r>
            <a:r>
              <a:rPr lang="en-US" sz="2400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/>
              <a:t>(540-480 г. до н.э.)</a:t>
            </a:r>
          </a:p>
        </p:txBody>
      </p:sp>
      <p:sp>
        <p:nvSpPr>
          <p:cNvPr id="2" name="Rectangle 1"/>
          <p:cNvSpPr/>
          <p:nvPr/>
        </p:nvSpPr>
        <p:spPr>
          <a:xfrm>
            <a:off x="461819" y="389533"/>
            <a:ext cx="850091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Бытия - проблема способа, целей, и смысла существования мира и человека в нем.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бытие мира (сущего) есть единое и самотождественное, непрерывно становящееся.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бытие есть всегда, оно не возникает и не исчезает, то есть оно вечно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бытие неподвижно и неизменно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бытие есть замкнутый шар (сфера), что означает его ограниченность и завершенность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знание о бытии мы получаем с помощью разума, ибо чувства вводят нас в заблуждение.</a:t>
            </a:r>
          </a:p>
        </p:txBody>
      </p:sp>
    </p:spTree>
    <p:extLst>
      <p:ext uri="{BB962C8B-B14F-4D97-AF65-F5344CB8AC3E}">
        <p14:creationId xmlns:p14="http://schemas.microsoft.com/office/powerpoint/2010/main" val="186287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9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389533"/>
            <a:ext cx="2411146" cy="440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5" y="301336"/>
            <a:ext cx="6994379" cy="43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52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1739</Words>
  <Application>Microsoft Office PowerPoint</Application>
  <PresentationFormat>Экран (16:9)</PresentationFormat>
  <Paragraphs>370</Paragraphs>
  <Slides>52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60" baseType="lpstr">
      <vt:lpstr>Arial</vt:lpstr>
      <vt:lpstr>Arial Black</vt:lpstr>
      <vt:lpstr>Calibri</vt:lpstr>
      <vt:lpstr>Times New Roman</vt:lpstr>
      <vt:lpstr>Trebuchet MS</vt:lpstr>
      <vt:lpstr>Verdana</vt:lpstr>
      <vt:lpstr>Wingdings</vt:lpstr>
      <vt:lpstr>Office Theme</vt:lpstr>
      <vt:lpstr>Презентация PowerPoint</vt:lpstr>
      <vt:lpstr>    </vt:lpstr>
      <vt:lpstr>    </vt:lpstr>
      <vt:lpstr>    Основой философской картины мира является та или иная  концепция бытия.    БЫТИЕ – это наиболее общая, предельно абстрактная философская категория, через которую фиксируется знание о предельных взаимоотношениях (закономерностях), которые существуют между миром и человеком.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 Человек, будучи частью мира и взаимодействуя с ним, ставит вопросы о сущности и происхождении мира, вопросы о том, что лежит в основе мира:  материальная или духовная субстанция.     </vt:lpstr>
      <vt:lpstr> Различные философские решения онтологических проблем задают и различные философские направления, в которых описываются различные варианты философской картины мира.   Например, философы, по-разному решающие вопрос о том, что лежит в основе мира: дух или материя, дают нам идеалистические или материалистические философские картины мира.  </vt:lpstr>
      <vt:lpstr>    </vt:lpstr>
      <vt:lpstr>    </vt:lpstr>
      <vt:lpstr>    </vt:lpstr>
      <vt:lpstr> Основатель философского идеализма</vt:lpstr>
      <vt:lpstr>    </vt:lpstr>
      <vt:lpstr>Субъективный идеализм признает единственной реальностью  сознание или волю индивидуального субъекта, существование мира выводится из содержания этого сознания.  Дж. Беркли  (1685-1753),  Д. Юм  (1711–1776).      </vt:lpstr>
      <vt:lpstr> </vt:lpstr>
      <vt:lpstr> </vt:lpstr>
      <vt:lpstr>  Декарт признавал наличие в мире двух родов субстанций: протяжённой (res extensa) и мыслящей (res cogitans), при этом проблема их взаимодействия разрешалась введением общего источника (Бога), который, выступая создателем, являющийся высшей субстанцией, формирует обе субстанции по одним и тем же законам. Бог, сотворивший материю вместе с движением и покоем и сохраняющий их.</vt:lpstr>
      <vt:lpstr>в мире две субстанции:     + протяжённая (res extensa) и   + мыслящая (res cogitans),  </vt:lpstr>
      <vt:lpstr> Монадология Лейбница, основаниями существующих явлений, или феноменов, служат простые субстанции, или монады (греч. «единица», «простая сущность»). Все монады просты и не содержат частей. Их бесконечно много. </vt:lpstr>
      <vt:lpstr> </vt:lpstr>
      <vt:lpstr>     </vt:lpstr>
      <vt:lpstr>     </vt:lpstr>
      <vt:lpstr>Такие связи имеются как в природе, так и в обществе.  Вследствие того, что законы природы, общества и мышления объективны, они обладают общими сходными чертами. То общее, что присуще этим законам, и изучается философией.  Познание законов объективного мира — высшая цель науки и философии. Сознательная, активная творческая деятельность человека по преобразованию мира может быть успешной лишь при условии, что она опирается на познание его объективных законов.  </vt:lpstr>
      <vt:lpstr>познание реальности</vt:lpstr>
      <vt:lpstr> </vt:lpstr>
      <vt:lpstr> </vt:lpstr>
      <vt:lpstr> </vt:lpstr>
      <vt:lpstr>  </vt:lpstr>
      <vt:lpstr>  </vt:lpstr>
      <vt:lpstr>Артур Шопенгауэр 1788 - 1860</vt:lpstr>
      <vt:lpstr>Презентация PowerPoint</vt:lpstr>
      <vt:lpstr>Что есть реальность, лежащая под покровом Майи?</vt:lpstr>
      <vt:lpstr>Презентация PowerPoint</vt:lpstr>
      <vt:lpstr>Презентация PowerPoint</vt:lpstr>
      <vt:lpstr>Презентация PowerPoint</vt:lpstr>
      <vt:lpstr>Презентация PowerPoint</vt:lpstr>
      <vt:lpstr>   </vt:lpstr>
      <vt:lpstr>Презентация PowerPoint</vt:lpstr>
      <vt:lpstr>   </vt:lpstr>
      <vt:lpstr>   </vt:lpstr>
      <vt:lpstr>Гипотетико-дедуктивного метод</vt:lpstr>
      <vt:lpstr> </vt:lpstr>
      <vt:lpstr>    </vt:lpstr>
      <vt:lpstr>    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 В ДВЕ И БОЛЕЕ СТРОК</dc:title>
  <dc:creator>Непомнящий Евгений</dc:creator>
  <cp:lastModifiedBy>Лохов Сергей Александрович</cp:lastModifiedBy>
  <cp:revision>130</cp:revision>
  <dcterms:created xsi:type="dcterms:W3CDTF">2017-01-25T11:18:17Z</dcterms:created>
  <dcterms:modified xsi:type="dcterms:W3CDTF">2023-04-20T13:43:08Z</dcterms:modified>
</cp:coreProperties>
</file>